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79" r:id="rId2"/>
    <p:sldId id="281" r:id="rId3"/>
    <p:sldId id="280" r:id="rId4"/>
    <p:sldId id="272" r:id="rId5"/>
    <p:sldId id="273" r:id="rId6"/>
    <p:sldId id="284" r:id="rId7"/>
    <p:sldId id="299" r:id="rId8"/>
    <p:sldId id="275" r:id="rId9"/>
    <p:sldId id="285" r:id="rId10"/>
    <p:sldId id="283" r:id="rId11"/>
    <p:sldId id="286" r:id="rId12"/>
    <p:sldId id="300" r:id="rId13"/>
    <p:sldId id="301" r:id="rId14"/>
    <p:sldId id="282" r:id="rId15"/>
    <p:sldId id="287" r:id="rId16"/>
    <p:sldId id="288" r:id="rId17"/>
    <p:sldId id="289" r:id="rId18"/>
    <p:sldId id="293" r:id="rId19"/>
    <p:sldId id="276" r:id="rId20"/>
    <p:sldId id="292" r:id="rId21"/>
    <p:sldId id="294" r:id="rId22"/>
    <p:sldId id="295" r:id="rId23"/>
    <p:sldId id="296" r:id="rId24"/>
    <p:sldId id="297" r:id="rId25"/>
    <p:sldId id="298" r:id="rId26"/>
  </p:sldIdLst>
  <p:sldSz cx="12192000" cy="6858000"/>
  <p:notesSz cx="7086600" cy="9372600"/>
  <p:custDataLst>
    <p:tags r:id="rId2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FF"/>
    <a:srgbClr val="CCFFCC"/>
    <a:srgbClr val="DFE8F1"/>
    <a:srgbClr val="C8D8E6"/>
    <a:srgbClr val="B2C7DB"/>
    <a:srgbClr val="F2F2F2"/>
    <a:srgbClr val="FFF7EB"/>
    <a:srgbClr val="FFFFFF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073" autoAdjust="0"/>
  </p:normalViewPr>
  <p:slideViewPr>
    <p:cSldViewPr showGuides="1">
      <p:cViewPr varScale="1">
        <p:scale>
          <a:sx n="102" d="100"/>
          <a:sy n="102" d="100"/>
        </p:scale>
        <p:origin x="144" y="21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2021-01-04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vert="horz" lIns="72000" tIns="45720" rIns="7200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CA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, gleiche Grü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5" y="1052736"/>
            <a:ext cx="11232000" cy="4896544"/>
          </a:xfrm>
        </p:spPr>
        <p:txBody>
          <a:bodyPr lIns="72000" rIns="7200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2pPr>
            <a:lvl3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4pPr>
            <a:lvl5pPr>
              <a:lnSpc>
                <a:spcPts val="1600"/>
              </a:lnSpc>
              <a:spcBef>
                <a:spcPts val="600"/>
              </a:spcBef>
              <a:buClr>
                <a:srgbClr val="8996A0"/>
              </a:buClr>
              <a:defRPr sz="1600"/>
            </a:lvl5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7164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79376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36624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 dirty="0"/>
              <a:t>Click to add notes</a:t>
            </a:r>
          </a:p>
        </p:txBody>
      </p:sp>
    </p:spTree>
    <p:extLst>
      <p:ext uri="{BB962C8B-B14F-4D97-AF65-F5344CB8AC3E}">
        <p14:creationId xmlns:p14="http://schemas.microsoft.com/office/powerpoint/2010/main" val="425300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30872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ss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 userDrawn="1">
            <p:custDataLst>
              <p:tags r:id="rId1"/>
            </p:custDataLst>
          </p:nvPr>
        </p:nvSpPr>
        <p:spPr>
          <a:xfrm>
            <a:off x="0" y="8946"/>
            <a:ext cx="12192000" cy="6849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3976959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8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479376" y="6096000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3072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79" r:id="rId3"/>
    <p:sldLayoutId id="2147483792" r:id="rId4"/>
    <p:sldLayoutId id="2147483766" r:id="rId5"/>
    <p:sldLayoutId id="2147483768" r:id="rId6"/>
    <p:sldLayoutId id="2147483767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List_of_presidents_of_the_United_State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6" y="188640"/>
            <a:ext cx="9937104" cy="4536504"/>
          </a:xfrm>
          <a:noFill/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6000" dirty="0" err="1">
                <a:solidFill>
                  <a:schemeClr val="bg1">
                    <a:lumMod val="75000"/>
                  </a:schemeClr>
                </a:solidFill>
              </a:rPr>
              <a:t>B4P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4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Beyond Former Performance.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Release 8.00  2021-01-05 "Friedrich </a:t>
            </a:r>
            <a:r>
              <a:rPr lang="en-US" dirty="0" err="1">
                <a:solidFill>
                  <a:schemeClr val="bg1"/>
                </a:solidFill>
              </a:rPr>
              <a:t>Dürrenmatt</a:t>
            </a:r>
            <a:r>
              <a:rPr lang="en-US" dirty="0">
                <a:solidFill>
                  <a:schemeClr val="bg1"/>
                </a:solidFill>
              </a:rPr>
              <a:t>"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Transforming Big Data into Powerful Insights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 powerful programming language and</a:t>
            </a: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analytics engine enabling rapid results.</a:t>
            </a: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 –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-24680" y="6669359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tx1"/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tx1"/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tx1"/>
                </a:solidFill>
                <a:latin typeface="+mj-lt"/>
              </a:rPr>
              <a:t>.   F. </a:t>
            </a:r>
            <a:r>
              <a:rPr lang="en-US" sz="1000" dirty="0" err="1">
                <a:solidFill>
                  <a:schemeClr val="tx1"/>
                </a:solidFill>
                <a:latin typeface="+mj-lt"/>
              </a:rPr>
              <a:t>Dürrenmatt</a:t>
            </a:r>
            <a:r>
              <a:rPr lang="en-US" sz="1000" dirty="0">
                <a:solidFill>
                  <a:schemeClr val="tx1"/>
                </a:solidFill>
                <a:latin typeface="+mj-lt"/>
              </a:rPr>
              <a:t>: 100</a:t>
            </a:r>
            <a:r>
              <a:rPr lang="en-US" sz="1000" baseline="30000" dirty="0">
                <a:solidFill>
                  <a:schemeClr val="tx1"/>
                </a:solidFill>
                <a:latin typeface="+mj-lt"/>
              </a:rPr>
              <a:t>th</a:t>
            </a:r>
            <a:r>
              <a:rPr lang="en-US" sz="1000" dirty="0">
                <a:solidFill>
                  <a:schemeClr val="tx1"/>
                </a:solidFill>
                <a:latin typeface="+mj-lt"/>
              </a:rPr>
              <a:t> Anniversary at release date</a:t>
            </a:r>
          </a:p>
        </p:txBody>
      </p:sp>
    </p:spTree>
    <p:extLst>
      <p:ext uri="{BB962C8B-B14F-4D97-AF65-F5344CB8AC3E}">
        <p14:creationId xmlns:p14="http://schemas.microsoft.com/office/powerpoint/2010/main" val="123895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Use Case</a:t>
            </a:r>
            <a:br>
              <a:rPr lang="en-US" dirty="0"/>
            </a:br>
            <a:r>
              <a:rPr lang="en-US" dirty="0"/>
              <a:t>Heterogeneous Info Collection and Cleanup from different Sites worldwide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652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12474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273324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19675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18448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191683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198884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56490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63691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70892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28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356992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4290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07707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2210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221088"/>
            <a:ext cx="432048" cy="216024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479715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494116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ussdiagramm: Zentralspeicher 27">
            <a:extLst>
              <a:ext uri="{FF2B5EF4-FFF2-40B4-BE49-F238E27FC236}">
                <a16:creationId xmlns:a16="http://schemas.microsoft.com/office/drawing/2014/main" id="{A775A2CE-32C1-4819-B56D-D9B5543C5761}"/>
              </a:ext>
            </a:extLst>
          </p:cNvPr>
          <p:cNvSpPr/>
          <p:nvPr/>
        </p:nvSpPr>
        <p:spPr>
          <a:xfrm>
            <a:off x="1487488" y="4941168"/>
            <a:ext cx="432048" cy="216024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12474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268760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196752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184498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1916984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628800"/>
            <a:ext cx="264" cy="21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348984"/>
            <a:ext cx="264" cy="21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56498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2852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708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56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Product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636984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5664016" y="1124984"/>
            <a:ext cx="360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The data from the different sites originate from different databases.  Some sites do a manual preparation or preconditioning of the exported data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5664016" y="1844984"/>
            <a:ext cx="360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564984"/>
            <a:ext cx="345665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068984"/>
            <a:ext cx="264" cy="21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28498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572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428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28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356984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284984"/>
            <a:ext cx="345665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Different project names and/or abbreviations are used by the sites.  They will be aligned.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Associated info (e.g. project numbers) can be included.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00498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076984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076984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22098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3788984"/>
            <a:ext cx="264" cy="21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5664016" y="3932984"/>
            <a:ext cx="360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The sequential list of individual demands is transformed 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72498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508984"/>
            <a:ext cx="264" cy="21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652984"/>
            <a:ext cx="2448544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If supply info is available, then match demand with supply info (e.g. delivery plans) and add to the table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4868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72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44498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228984"/>
            <a:ext cx="264" cy="216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58898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372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44498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Demand 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372984"/>
            <a:ext cx="2448544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Detailed report for internal use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Condensed reports for vendors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708984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428984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4796984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553092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517232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79376" y="5445224"/>
            <a:ext cx="2664296" cy="4320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databases systems or manually with Excel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6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Use Case</a:t>
            </a:r>
            <a:br>
              <a:rPr lang="en-US" dirty="0"/>
            </a:br>
            <a:r>
              <a:rPr lang="en-US" dirty="0"/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ERP = Enterprise Resource Management Databases (e.g. SAP, Oracle, BAAN, Abacus)</a:t>
            </a:r>
          </a:p>
          <a:p>
            <a:r>
              <a:rPr lang="en-US"/>
              <a:t>CRM = Customer Relationship Database (e.g. Salesforce)</a:t>
            </a:r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11624" y="177286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</p:cNvCxnSpPr>
          <p:nvPr/>
        </p:nvCxnSpPr>
        <p:spPr>
          <a:xfrm>
            <a:off x="3503712" y="1557000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23456" y="1053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19736" y="1808868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368248" y="1701000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04248" y="2277000"/>
            <a:ext cx="0" cy="43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03688" y="5301288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367808" y="980728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suitable for processing (e.g. removal of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11624" y="2708920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791744" y="278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04053" y="2665974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367808" y="2636912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Replace long names by short harmonized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04248" y="3213104"/>
            <a:ext cx="0" cy="43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11624" y="364502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19736" y="371703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07736" y="371703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863736" y="386103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367808" y="3501080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Identify multiple rows with same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opportunity numbers (as they cover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different product &amp; service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Proper handling of traditional OEM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business, consortia setups 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equipment business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11624" y="4797152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03712" y="414908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367808" y="4725144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Make corrections if orders given to competitors appear over- 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Plausibility check of values of 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19736" y="48691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07768" y="48692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863784" y="508518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19336" y="270892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with 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19336" y="35010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Exchange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335360" y="3789040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467693" y="3892798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594693" y="3822948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03512" y="285750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07568" y="3068960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03512" y="371703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07568" y="3068960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584449" y="3921449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19336" y="479715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Scaling 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03512" y="494573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8832704" y="1700808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Expand opportunities with multiple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7968256" y="1484784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176120" y="1772816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472288" y="1844824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184232" y="1844824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328248" y="198882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7968256" y="227687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176120" y="256490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8832304" y="2420888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7. Derive Propulsion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2636912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7968256" y="306896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176120" y="3356992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400280" y="3429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3420988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8832304" y="3284984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Keep and rearrange columns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of interest, 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Numeric output in easy-to-read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187952" y="41490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</p:cNvCxnSpPr>
          <p:nvPr/>
        </p:nvCxnSpPr>
        <p:spPr>
          <a:xfrm>
            <a:off x="7968208" y="38610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8832304" y="4221160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03712" y="5877272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032104" y="1484784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032104" y="148478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8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Use Case</a:t>
            </a:r>
            <a:br>
              <a:rPr lang="en-US" dirty="0"/>
            </a:br>
            <a:r>
              <a:rPr lang="en-US" dirty="0"/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using </a:t>
            </a:r>
            <a:r>
              <a:rPr lang="en-US" dirty="0" err="1"/>
              <a:t>B4P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3" name="Pfeil: nach rechts 222">
            <a:extLst>
              <a:ext uri="{FF2B5EF4-FFF2-40B4-BE49-F238E27FC236}">
                <a16:creationId xmlns:a16="http://schemas.microsoft.com/office/drawing/2014/main" id="{6D89C1EC-CF12-447E-BC8D-C8872B6EEC99}"/>
              </a:ext>
            </a:extLst>
          </p:cNvPr>
          <p:cNvSpPr/>
          <p:nvPr/>
        </p:nvSpPr>
        <p:spPr>
          <a:xfrm>
            <a:off x="4944000" y="3789000"/>
            <a:ext cx="1224000" cy="936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8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Use Case</a:t>
            </a:r>
            <a:br>
              <a:rPr lang="en-US" dirty="0"/>
            </a:br>
            <a:r>
              <a:rPr lang="en-US" dirty="0"/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using </a:t>
            </a:r>
            <a:r>
              <a:rPr lang="en-US" dirty="0" err="1"/>
              <a:t>B4P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7435" y="6164615"/>
            <a:ext cx="8159850" cy="360363"/>
          </a:xfrm>
        </p:spPr>
        <p:txBody>
          <a:bodyPr/>
          <a:lstStyle/>
          <a:p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icons</a:t>
            </a:r>
            <a:r>
              <a:rPr lang="de-CH" dirty="0"/>
              <a:t>: source: </a:t>
            </a:r>
            <a:r>
              <a:rPr lang="de-CH" dirty="0" err="1"/>
              <a:t>flaticon.com</a:t>
            </a:r>
            <a:r>
              <a:rPr lang="de-CH" dirty="0"/>
              <a:t> 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C970F887-082C-4A65-A0E3-C3787F98F32C}"/>
              </a:ext>
            </a:extLst>
          </p:cNvPr>
          <p:cNvSpPr/>
          <p:nvPr/>
        </p:nvSpPr>
        <p:spPr>
          <a:xfrm>
            <a:off x="3863752" y="1269040"/>
            <a:ext cx="432048" cy="216024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Specifies all manuals to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Specifies location of source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Descriptions of </a:t>
            </a:r>
            <a:r>
              <a:rPr lang="en-US" sz="1000" dirty="0" err="1">
                <a:solidFill>
                  <a:schemeClr val="tx1"/>
                </a:solidFill>
              </a:rPr>
              <a:t>B4P</a:t>
            </a:r>
            <a:r>
              <a:rPr lang="en-US" sz="1000" dirty="0">
                <a:solidFill>
                  <a:schemeClr val="tx1"/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Collect all</a:t>
            </a:r>
            <a:br>
              <a:rPr lang="en-US" sz="1100" b="1" dirty="0">
                <a:solidFill>
                  <a:schemeClr val="tx1"/>
                </a:solidFill>
              </a:rPr>
            </a:br>
            <a:r>
              <a:rPr lang="en-US" sz="1100" b="1" dirty="0">
                <a:solidFill>
                  <a:schemeClr val="tx1"/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3" name="Flussdiagramm: Zentralspeicher 192">
            <a:extLst>
              <a:ext uri="{FF2B5EF4-FFF2-40B4-BE49-F238E27FC236}">
                <a16:creationId xmlns:a16="http://schemas.microsoft.com/office/drawing/2014/main" id="{80C3F823-F0F5-4F05-881E-E123C14A7E32}"/>
              </a:ext>
            </a:extLst>
          </p:cNvPr>
          <p:cNvSpPr/>
          <p:nvPr/>
        </p:nvSpPr>
        <p:spPr>
          <a:xfrm>
            <a:off x="3864112" y="4149016"/>
            <a:ext cx="432048" cy="216024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Both user     and </a:t>
            </a:r>
            <a:r>
              <a:rPr lang="en-US" sz="1000" dirty="0" err="1">
                <a:solidFill>
                  <a:schemeClr val="tx1"/>
                </a:solidFill>
              </a:rPr>
              <a:t>B4P</a:t>
            </a:r>
            <a:r>
              <a:rPr lang="en-US" sz="1000" dirty="0">
                <a:solidFill>
                  <a:schemeClr val="tx1"/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Load &amp; process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Revolving </a:t>
            </a:r>
            <a:r>
              <a:rPr lang="en-US" sz="1100" b="1" dirty="0" err="1">
                <a:solidFill>
                  <a:schemeClr val="tx1"/>
                </a:solidFill>
              </a:rPr>
              <a:t>ToC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Process Revolving </a:t>
            </a:r>
            <a:r>
              <a:rPr lang="en-US" sz="1000" b="1" dirty="0" err="1">
                <a:solidFill>
                  <a:schemeClr val="tx1"/>
                </a:solidFill>
              </a:rPr>
              <a:t>ToC</a:t>
            </a:r>
            <a:endParaRPr lang="en-US" sz="10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Create HTML</a:t>
            </a:r>
            <a:br>
              <a:rPr lang="en-US" sz="1100" b="1" dirty="0">
                <a:solidFill>
                  <a:schemeClr val="tx1"/>
                </a:solidFill>
              </a:rPr>
            </a:br>
            <a:r>
              <a:rPr lang="en-US" sz="1100" b="1" dirty="0">
                <a:solidFill>
                  <a:schemeClr val="tx1"/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Generate HTML</a:t>
            </a:r>
            <a:br>
              <a:rPr lang="en-US" sz="1100" b="1" dirty="0">
                <a:solidFill>
                  <a:schemeClr val="tx1"/>
                </a:solidFill>
              </a:rPr>
            </a:br>
            <a:r>
              <a:rPr lang="en-US" sz="1100" b="1" dirty="0">
                <a:solidFill>
                  <a:schemeClr val="tx1"/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00FF"/>
                </a:solidFill>
              </a:rPr>
              <a:t>Execute all </a:t>
            </a:r>
            <a:r>
              <a:rPr lang="en-US" sz="1000" dirty="0" err="1">
                <a:solidFill>
                  <a:srgbClr val="0000FF"/>
                </a:solidFill>
              </a:rPr>
              <a:t>B4P</a:t>
            </a:r>
            <a:r>
              <a:rPr lang="en-US" sz="1000" dirty="0">
                <a:solidFill>
                  <a:srgbClr val="0000FF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E0E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All files (HTML, JPG, </a:t>
            </a:r>
            <a:r>
              <a:rPr lang="en-US" sz="1000" dirty="0" err="1">
                <a:solidFill>
                  <a:schemeClr val="tx1"/>
                </a:solidFill>
              </a:rPr>
              <a:t>style.css</a:t>
            </a:r>
            <a:r>
              <a:rPr lang="en-US" sz="1000" dirty="0">
                <a:solidFill>
                  <a:schemeClr val="tx1"/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/>
                </a:solidFill>
              </a:rPr>
              <a:t>mouseclick</a:t>
            </a:r>
            <a:r>
              <a:rPr lang="en-US" sz="1000" dirty="0">
                <a:solidFill>
                  <a:schemeClr val="tx1"/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/>
                </a:solidFill>
                <a:hlinkClick r:id="rId2"/>
              </a:rPr>
              <a:t>www.b4p.app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4872000" y="3717000"/>
            <a:ext cx="410623" cy="332683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4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Language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the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quickly</a:t>
            </a:r>
            <a:r>
              <a:rPr lang="en-US" sz="1400" dirty="0"/>
              <a:t> to 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Be natural</a:t>
            </a:r>
            <a:r>
              <a:rPr lang="en-US" sz="1400" dirty="0"/>
              <a:t> and less cryptic. Giver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Tables</a:t>
            </a:r>
            <a:r>
              <a:rPr lang="en-US" sz="1400" dirty="0"/>
              <a:t> of any size are one of the main data storage models and </a:t>
            </a:r>
            <a:r>
              <a:rPr lang="en-US" sz="1400" dirty="0" err="1"/>
              <a:t>B4P</a:t>
            </a:r>
            <a:r>
              <a:rPr lang="en-US" sz="1400" dirty="0"/>
              <a:t>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bureaucracy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</a:t>
            </a:r>
            <a:r>
              <a:rPr lang="en-US" sz="1400" dirty="0" err="1"/>
              <a:t>libary</a:t>
            </a:r>
            <a:r>
              <a:rPr lang="en-US" sz="1400" dirty="0"/>
              <a:t>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High focus on </a:t>
            </a:r>
            <a:r>
              <a:rPr lang="en-US" sz="1400" b="1" dirty="0">
                <a:solidFill>
                  <a:srgbClr val="003399"/>
                </a:solidFill>
              </a:rPr>
              <a:t>cross-platform portability </a:t>
            </a:r>
            <a:r>
              <a:rPr lang="en-US" sz="1400" dirty="0"/>
              <a:t>(Windows, Linux, MacOS, etc.), enabling to run the same code on different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output files for </a:t>
            </a:r>
            <a:r>
              <a:rPr lang="en-US" sz="1400" b="1" dirty="0">
                <a:solidFill>
                  <a:srgbClr val="003399"/>
                </a:solidFill>
              </a:rPr>
              <a:t>Excel 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with ca 800 functions, including 200 functions for processing tables, and growing.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992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Language Syntax and Semantics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Tables and variables are the two main data storage mechanisms.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Dynamic variable tree, allowing to build up nested arrays and structures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</a:t>
            </a:r>
            <a:br>
              <a:rPr lang="en-US" sz="1400" dirty="0"/>
            </a:br>
            <a:r>
              <a:rPr lang="en-US" sz="1400" dirty="0"/>
              <a:t>Example: 	table process (...),  pick if (...)</a:t>
            </a:r>
            <a:br>
              <a:rPr lang="en-US" sz="1400" dirty="0"/>
            </a:br>
            <a:r>
              <a:rPr lang="en-US" sz="1400" dirty="0"/>
              <a:t>Benefit: 	Eliminates need to write loops or other details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File names with directory paths are understood and interpreted correctly in other platforms (e.g. Windows vs. Linux)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r>
              <a:rPr lang="en-US" sz="1400" b="1" dirty="0"/>
              <a:t>When you program, think big:</a:t>
            </a:r>
          </a:p>
          <a:p>
            <a:r>
              <a:rPr lang="en-US" sz="1400" dirty="0"/>
              <a:t>Hint 1	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these tables and big data. </a:t>
            </a:r>
            <a:br>
              <a:rPr lang="en-US" sz="1400" dirty="0"/>
            </a:br>
            <a:r>
              <a:rPr lang="en-US" sz="1400" dirty="0"/>
              <a:t>	Large tables will be analyzed and processed at naked machine performance.</a:t>
            </a:r>
          </a:p>
          <a:p>
            <a:r>
              <a:rPr lang="en-US" sz="1400" dirty="0"/>
              <a:t>Hint 2	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r>
              <a:rPr lang="en-US" sz="1400" dirty="0"/>
              <a:t>Hint 3	Think how you can formulate your code in a very compact manner without compromising comprehensibility. 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1" dirty="0">
                <a:solidFill>
                  <a:srgbClr val="003399"/>
                </a:solidFill>
              </a:rPr>
              <a:t>Doing the great things with 5 - 20 lines of code is within reach.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– Program Example 1</a:t>
            </a:r>
            <a:br>
              <a:rPr lang="en-US" dirty="0"/>
            </a:br>
            <a:r>
              <a:rPr lang="en-US" dirty="0"/>
              <a:t>Merging 2 Tables – Problem Statement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Image </a:t>
            </a:r>
            <a:r>
              <a:rPr lang="de-CH" dirty="0" err="1"/>
              <a:t>sources</a:t>
            </a:r>
            <a:r>
              <a:rPr lang="de-CH" dirty="0"/>
              <a:t>: </a:t>
            </a:r>
            <a:r>
              <a:rPr lang="de-CH" dirty="0" err="1"/>
              <a:t>lsc-fussball.ch</a:t>
            </a:r>
            <a:r>
              <a:rPr lang="de-CH" dirty="0"/>
              <a:t>, </a:t>
            </a:r>
            <a:r>
              <a:rPr lang="de-CH" dirty="0" err="1"/>
              <a:t>news4santonio.com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16832"/>
            <a:ext cx="5048250" cy="23812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839416" y="1484784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916832"/>
            <a:ext cx="3419475" cy="249555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F1A9A39-7775-4804-80B8-7C9A1641B815}"/>
              </a:ext>
            </a:extLst>
          </p:cNvPr>
          <p:cNvSpPr/>
          <p:nvPr/>
        </p:nvSpPr>
        <p:spPr>
          <a:xfrm>
            <a:off x="6888088" y="1340768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Membership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487488" y="4581128"/>
            <a:ext cx="8568952" cy="13681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A new football club should be created after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Merge the two tables into one table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The tables of the two clubs are arranged differently.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Some people are members in both clubs.  They need to be resolved properly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Highlight possible inconsistencies</a:t>
            </a:r>
          </a:p>
        </p:txBody>
      </p:sp>
      <p:pic>
        <p:nvPicPr>
          <p:cNvPr id="1026" name="Picture 2" descr="LSC» Offizielle Website - «LSC» Offizielle Website">
            <a:extLst>
              <a:ext uri="{FF2B5EF4-FFF2-40B4-BE49-F238E27FC236}">
                <a16:creationId xmlns:a16="http://schemas.microsoft.com/office/drawing/2014/main" id="{366BFF3A-FFC2-4B8F-BFB7-061749177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 bwMode="auto">
          <a:xfrm>
            <a:off x="8616280" y="980728"/>
            <a:ext cx="1656184" cy="8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6A42ED-2989-4C2C-84AC-81A666AAF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519" y="980728"/>
            <a:ext cx="16383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– Program Example 1</a:t>
            </a:r>
            <a:br>
              <a:rPr lang="en-US" dirty="0"/>
            </a:br>
            <a:r>
              <a:rPr lang="en-US" dirty="0"/>
              <a:t>A simple program merging 2 tables – 15 statements, 0 variables, 0 loops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071664" y="1863983"/>
            <a:ext cx="8640960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 small demonstration program showing how Excel files (.xlsx) are read, processed and saved, including some style.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	// Include this library if you want to use the 'table style ...' functions.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football club, Football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soccer club,   Soccer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// Beginners are Novices here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football club, { Family Name, City }, { Last Name, Town }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soccer club,   [Level]==Novice, [Level]=Beginner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football club, soccer club, { Last Name, First Name }, { Level, Town }, append, " or "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  { Level, Last Name,  First Name });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  { Level, First Name, Last Name, Town }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// Done processing.  Before saving to Excel fie, do some formatting.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sheet, column width, 20, row height, 20,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              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0, sheet, boldface, true, fill color, gray 15 );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Level, sheet, column width, 30 );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soccer club, ([Level] = '*Questionable*'),</a:t>
            </a: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( soccer club, Level, row(), single, text color, red )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 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(soccer club);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Soccer Club, New Soccer Club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echo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2711872" y="119675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400" dirty="0">
                <a:solidFill>
                  <a:schemeClr val="tx1"/>
                </a:solidFill>
              </a:rPr>
              <a:t>easy to understand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875B756-E0DB-4D18-A4AE-17CA7F59769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27872" y="1700808"/>
            <a:ext cx="0" cy="6480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407368" y="184482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Multiple words </a:t>
            </a:r>
            <a:r>
              <a:rPr lang="en-US" sz="1400" dirty="0">
                <a:solidFill>
                  <a:schemeClr val="tx1"/>
                </a:solidFill>
              </a:rPr>
              <a:t>allowed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for readability + flexibility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3852AC-8F0D-414F-98A6-28A5AC1E99D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39368" y="2096852"/>
            <a:ext cx="648320" cy="4680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07368" y="270892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1 statement merges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2 tables </a:t>
            </a:r>
            <a:r>
              <a:rPr lang="en-US" sz="14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639368" y="2960948"/>
            <a:ext cx="6483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5087888" y="1196752"/>
            <a:ext cx="2808064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No loops.  </a:t>
            </a:r>
            <a:r>
              <a:rPr lang="en-US" sz="1400" dirty="0">
                <a:solidFill>
                  <a:schemeClr val="tx1"/>
                </a:solidFill>
              </a:rPr>
              <a:t>Simple statements applied for the whole table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8256488" y="1196752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 file loaded </a:t>
            </a:r>
            <a:r>
              <a:rPr lang="en-US" sz="14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400" dirty="0">
                <a:solidFill>
                  <a:schemeClr val="tx1"/>
                </a:solidFill>
              </a:rPr>
              <a:t>one single statement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8616280" y="1700808"/>
            <a:ext cx="0" cy="6480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85893C8-0A1A-4F58-9595-1F6B471494D0}"/>
              </a:ext>
            </a:extLst>
          </p:cNvPr>
          <p:cNvCxnSpPr>
            <a:cxnSpLocks/>
          </p:cNvCxnSpPr>
          <p:nvPr/>
        </p:nvCxnSpPr>
        <p:spPr>
          <a:xfrm>
            <a:off x="7248128" y="1700808"/>
            <a:ext cx="0" cy="10801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5E9E909A-2E51-492D-8CCA-0117CAD33E15}"/>
              </a:ext>
            </a:extLst>
          </p:cNvPr>
          <p:cNvSpPr/>
          <p:nvPr/>
        </p:nvSpPr>
        <p:spPr>
          <a:xfrm>
            <a:off x="407368" y="3573016"/>
            <a:ext cx="2232000" cy="15121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7 Statements to combine the clubs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7 statements to add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some formatting and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save the work.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6159628-80B7-4F93-B889-530ED3B95697}"/>
              </a:ext>
            </a:extLst>
          </p:cNvPr>
          <p:cNvSpPr/>
          <p:nvPr/>
        </p:nvSpPr>
        <p:spPr>
          <a:xfrm>
            <a:off x="407368" y="5301208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The result is ready for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presentation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70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– Program Example 1</a:t>
            </a:r>
            <a:br>
              <a:rPr lang="en-US" dirty="0"/>
            </a:br>
            <a:r>
              <a:rPr lang="en-US" dirty="0"/>
              <a:t>Merging 2 Tables – The Result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79376" y="980728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6023992" y="2924944"/>
            <a:ext cx="5040560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The Result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Club members merged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Sorted by qualification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Inconsistencies highlighted (different color)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Top row frozen and </a:t>
            </a:r>
            <a:r>
              <a:rPr lang="en-US" sz="1600" dirty="0" err="1">
                <a:solidFill>
                  <a:schemeClr val="tx1"/>
                </a:solidFill>
              </a:rPr>
              <a:t>autofilter</a:t>
            </a:r>
            <a:r>
              <a:rPr lang="en-US" sz="1600" dirty="0">
                <a:solidFill>
                  <a:schemeClr val="tx1"/>
                </a:solidFill>
              </a:rPr>
              <a:t> feature provided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The function </a:t>
            </a:r>
            <a:r>
              <a:rPr lang="en-US" sz="1600" b="1" dirty="0">
                <a:solidFill>
                  <a:schemeClr val="tx1"/>
                </a:solidFill>
              </a:rPr>
              <a:t>table merge </a:t>
            </a:r>
            <a:r>
              <a:rPr lang="en-US" sz="1600" dirty="0">
                <a:solidFill>
                  <a:schemeClr val="tx1"/>
                </a:solidFill>
              </a:rPr>
              <a:t>(...) has resolved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deviating information of the same persons.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Example: See last row on level and town.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A194CBF-5159-43AD-A454-16E896B3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5" y="1232977"/>
            <a:ext cx="5125049" cy="47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7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– Program Example 2</a:t>
            </a:r>
            <a:br>
              <a:rPr lang="en-US" dirty="0"/>
            </a:br>
            <a:r>
              <a:rPr lang="en-US" dirty="0"/>
              <a:t>U.S. Presidents from Wikipedia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Web source: </a:t>
            </a:r>
            <a:r>
              <a:rPr lang="de-CH" dirty="0">
                <a:hlinkClick r:id="rId2"/>
              </a:rPr>
              <a:t>https://</a:t>
            </a:r>
            <a:r>
              <a:rPr lang="de-CH" dirty="0" err="1">
                <a:hlinkClick r:id="rId2"/>
              </a:rPr>
              <a:t>en.wikipedia.org</a:t>
            </a:r>
            <a:r>
              <a:rPr lang="de-CH" dirty="0">
                <a:hlinkClick r:id="rId2"/>
              </a:rPr>
              <a:t>/</a:t>
            </a:r>
            <a:r>
              <a:rPr lang="de-CH" dirty="0" err="1">
                <a:hlinkClick r:id="rId2"/>
              </a:rPr>
              <a:t>wiki</a:t>
            </a:r>
            <a:r>
              <a:rPr lang="de-CH" dirty="0">
                <a:hlinkClick r:id="rId2"/>
              </a:rPr>
              <a:t>/</a:t>
            </a:r>
            <a:r>
              <a:rPr lang="de-CH" dirty="0" err="1">
                <a:hlinkClick r:id="rId2"/>
              </a:rPr>
              <a:t>List_of_presidents_of_the_United_States</a:t>
            </a:r>
            <a:r>
              <a:rPr lang="de-CH" dirty="0"/>
              <a:t>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B2B5018-10DF-4557-B3DE-0EF4ACD7A487}"/>
              </a:ext>
            </a:extLst>
          </p:cNvPr>
          <p:cNvSpPr/>
          <p:nvPr/>
        </p:nvSpPr>
        <p:spPr>
          <a:xfrm>
            <a:off x="6312024" y="1628800"/>
            <a:ext cx="5472608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Download and structure the data, 1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Some presidents have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Some vice presidents have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Import and clean up the data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Generate a clean Excel file for further use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052736"/>
            <a:ext cx="586851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/>
              <a:t>Beyond4P</a:t>
            </a:r>
            <a:r>
              <a:rPr lang="en-AE" dirty="0"/>
              <a:t> changed to </a:t>
            </a:r>
            <a:r>
              <a:rPr lang="en-AE" dirty="0" err="1"/>
              <a:t>B4P</a:t>
            </a:r>
            <a:r>
              <a:rPr lang="en-AE" dirty="0"/>
              <a:t> – Beyond Former Performance</a:t>
            </a:r>
            <a:br>
              <a:rPr lang="en-AE" dirty="0"/>
            </a:br>
            <a:r>
              <a:rPr lang="en-AE" dirty="0"/>
              <a:t>New in Release 8.00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D0E21-040D-405E-95FE-47F712775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r>
              <a:rPr lang="en-AE" sz="1400" dirty="0">
                <a:solidFill>
                  <a:schemeClr val="tx1"/>
                </a:solidFill>
              </a:rPr>
              <a:t>'</a:t>
            </a: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– Program Example 2</a:t>
            </a:r>
            <a:br>
              <a:rPr lang="en-US" dirty="0"/>
            </a:br>
            <a:r>
              <a:rPr lang="en-US" dirty="0"/>
              <a:t>18 Statements, 0 loops and 0 variables to straighten up the Presidents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479376" y="980728"/>
            <a:ext cx="8424936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presidents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presidents,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presidents,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party colors,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presidents,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[party colors 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presidents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presidents, All U.S.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– Program Example 2</a:t>
            </a:r>
            <a:br>
              <a:rPr lang="en-US" dirty="0"/>
            </a:br>
            <a:r>
              <a:rPr lang="en-US" dirty="0"/>
              <a:t>Presidents – The Result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229763-D6FB-4CB7-8153-0C1259F4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68760"/>
            <a:ext cx="9686925" cy="34480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D39EC57-070A-4A0E-AE6D-995CBDE3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5085184"/>
            <a:ext cx="9686925" cy="5905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CB79D1F-3044-461A-A9A5-E3729F3F4CC7}"/>
              </a:ext>
            </a:extLst>
          </p:cNvPr>
          <p:cNvSpPr/>
          <p:nvPr/>
        </p:nvSpPr>
        <p:spPr>
          <a:xfrm>
            <a:off x="551384" y="4725144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2BD2E1-09CC-47EF-94B1-33E83DC8C6C0}"/>
              </a:ext>
            </a:extLst>
          </p:cNvPr>
          <p:cNvSpPr/>
          <p:nvPr/>
        </p:nvSpPr>
        <p:spPr>
          <a:xfrm>
            <a:off x="7680176" y="3140968"/>
            <a:ext cx="4320480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45 Presidents with 18 Statements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1 President per line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Data is provided in a clean format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Parties are highlighted in different colors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Waiting for the 46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entry to come soon !</a:t>
            </a:r>
          </a:p>
        </p:txBody>
      </p:sp>
    </p:spTree>
    <p:extLst>
      <p:ext uri="{BB962C8B-B14F-4D97-AF65-F5344CB8AC3E}">
        <p14:creationId xmlns:p14="http://schemas.microsoft.com/office/powerpoint/2010/main" val="278386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– Program Example 3</a:t>
            </a:r>
            <a:br>
              <a:rPr lang="en-US" dirty="0"/>
            </a:br>
            <a:r>
              <a:rPr lang="en-US" dirty="0"/>
              <a:t>Stock Data (SP 500 and NASDAQ 100) Combined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/>
              <a:t>Web source: </a:t>
            </a:r>
            <a:r>
              <a:rPr lang="de-CH" dirty="0">
                <a:hlinkClick r:id="rId2"/>
              </a:rPr>
              <a:t>https://</a:t>
            </a:r>
            <a:r>
              <a:rPr lang="de-CH" dirty="0" err="1">
                <a:hlinkClick r:id="rId2"/>
              </a:rPr>
              <a:t>www.slickcharts.com</a:t>
            </a:r>
            <a:r>
              <a:rPr lang="de-CH" dirty="0">
                <a:hlinkClick r:id="rId2"/>
              </a:rPr>
              <a:t>/</a:t>
            </a:r>
            <a:r>
              <a:rPr lang="de-CH" dirty="0" err="1">
                <a:hlinkClick r:id="rId2"/>
              </a:rPr>
              <a:t>nasdaq100</a:t>
            </a:r>
            <a:r>
              <a:rPr lang="de-CH" dirty="0"/>
              <a:t>, </a:t>
            </a:r>
            <a:r>
              <a:rPr lang="de-CH" dirty="0">
                <a:hlinkClick r:id="rId3"/>
              </a:rPr>
              <a:t>https://</a:t>
            </a:r>
            <a:r>
              <a:rPr lang="de-CH" dirty="0" err="1">
                <a:hlinkClick r:id="rId3"/>
              </a:rPr>
              <a:t>www.slickcharts.com</a:t>
            </a:r>
            <a:r>
              <a:rPr lang="de-CH" dirty="0">
                <a:hlinkClick r:id="rId3"/>
              </a:rPr>
              <a:t>/</a:t>
            </a:r>
            <a:r>
              <a:rPr lang="de-CH" dirty="0" err="1">
                <a:hlinkClick r:id="rId3"/>
              </a:rPr>
              <a:t>sp500</a:t>
            </a:r>
            <a:r>
              <a:rPr lang="de-CH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980728"/>
            <a:ext cx="8439306" cy="489654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CDA6645-DA10-4913-B3B4-93D1E5E20DC1}"/>
              </a:ext>
            </a:extLst>
          </p:cNvPr>
          <p:cNvSpPr/>
          <p:nvPr/>
        </p:nvSpPr>
        <p:spPr>
          <a:xfrm>
            <a:off x="6672064" y="3068960"/>
            <a:ext cx="5328592" cy="27363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SP 500 and NASDAQ 100 Stock Market Data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from the Internet.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The illustration on the left shows the first few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SP500</a:t>
            </a:r>
            <a:r>
              <a:rPr lang="en-US" sz="1600" dirty="0">
                <a:solidFill>
                  <a:schemeClr val="tx1"/>
                </a:solidFill>
              </a:rPr>
              <a:t> stock market listings.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No manual preparations required on the downloaded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web contents.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Some companies are listed in both markets, others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 just one of them.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Combine the data into one table</a:t>
            </a: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– Program Example 3</a:t>
            </a:r>
            <a:br>
              <a:rPr lang="en-US" dirty="0"/>
            </a:br>
            <a:r>
              <a:rPr lang="en-US" dirty="0"/>
              <a:t>21 Statements, 1 loop and 1 variable do the Job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479376" y="980728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1: 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listing[]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listing[], listing[] + .html);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listing[] ,listing[] + .html,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listing[],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listing[], listing[]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2: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3: 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Percent value gets converted to regular number, price value is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claned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4: Add some color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5: 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– Program Example 3</a:t>
            </a:r>
            <a:br>
              <a:rPr lang="en-US" dirty="0"/>
            </a:br>
            <a:r>
              <a:rPr lang="en-US" dirty="0"/>
              <a:t>Stock Market Data - Results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AB984-32B0-48CA-A956-F004177EFC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733AE1-9C93-4679-A1A2-D3377516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052736"/>
            <a:ext cx="7400925" cy="38290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2DD87A-7771-4CFF-8CA7-AFD06FDA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5229200"/>
            <a:ext cx="7400925" cy="5905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A63B8CA-8BAA-4807-99B3-23DB9EB5D132}"/>
              </a:ext>
            </a:extLst>
          </p:cNvPr>
          <p:cNvSpPr/>
          <p:nvPr/>
        </p:nvSpPr>
        <p:spPr>
          <a:xfrm>
            <a:off x="551384" y="4941168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. . .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1261F2-932E-4582-B6C9-1A0C5834BC0F}"/>
              </a:ext>
            </a:extLst>
          </p:cNvPr>
          <p:cNvSpPr/>
          <p:nvPr/>
        </p:nvSpPr>
        <p:spPr>
          <a:xfrm>
            <a:off x="8040216" y="2132856"/>
            <a:ext cx="3960440" cy="33843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Done with 21 </a:t>
            </a:r>
            <a:r>
              <a:rPr lang="en-US" sz="1600" b="1" dirty="0" err="1">
                <a:solidFill>
                  <a:schemeClr val="tx1"/>
                </a:solidFill>
              </a:rPr>
              <a:t>B4P</a:t>
            </a:r>
            <a:r>
              <a:rPr lang="en-US" sz="1600" b="1" dirty="0">
                <a:solidFill>
                  <a:schemeClr val="tx1"/>
                </a:solidFill>
              </a:rPr>
              <a:t> statements: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Sorted by alphabetically by company name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Both SP and Nasdaq weightings are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listed.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Percentages are shown in Excel as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numeric data using percent number format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Header row highlighted, frozen and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autofilter</a:t>
            </a:r>
            <a:r>
              <a:rPr lang="en-US" sz="1600" dirty="0">
                <a:solidFill>
                  <a:schemeClr val="tx1"/>
                </a:solidFill>
              </a:rPr>
              <a:t> applied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Colors added to highlight changes</a:t>
            </a:r>
          </a:p>
        </p:txBody>
      </p:sp>
    </p:spTree>
    <p:extLst>
      <p:ext uri="{BB962C8B-B14F-4D97-AF65-F5344CB8AC3E}">
        <p14:creationId xmlns:p14="http://schemas.microsoft.com/office/powerpoint/2010/main" val="16969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6" y="188640"/>
            <a:ext cx="9937104" cy="4536504"/>
          </a:xfrm>
          <a:noFill/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6000" dirty="0" err="1">
                <a:solidFill>
                  <a:schemeClr val="bg1">
                    <a:lumMod val="75000"/>
                  </a:schemeClr>
                </a:solidFill>
              </a:rPr>
              <a:t>B4P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4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Beyond Former Performance.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Interested ?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Europe: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Georg zur Bonsen, +41 56 221 82 00</a:t>
            </a: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zur-bonsen@bluewin.ch</a:t>
            </a: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N. America: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Rafael M. Richards, +1 202 469 15 27</a:t>
            </a: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tbd</a:t>
            </a: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www.b4p.app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3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Problem Statement – Automate your manual activities putting info together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4824536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Derive smart results from many sources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7803802-64A1-4400-BBF7-35BBE1170B2E}"/>
              </a:ext>
            </a:extLst>
          </p:cNvPr>
          <p:cNvSpPr/>
          <p:nvPr/>
        </p:nvSpPr>
        <p:spPr>
          <a:xfrm>
            <a:off x="5663952" y="1484784"/>
            <a:ext cx="6048672" cy="44644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Downloading several files from different databases</a:t>
            </a:r>
            <a:r>
              <a:rPr lang="en-US" sz="1200" dirty="0">
                <a:solidFill>
                  <a:schemeClr val="tx1"/>
                </a:solidFill>
              </a:rPr>
              <a:t> (many mouse clicks, etc.)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Checking and cleaning up </a:t>
            </a:r>
            <a:r>
              <a:rPr lang="en-US" sz="1200" dirty="0">
                <a:solidFill>
                  <a:schemeClr val="tx1"/>
                </a:solidFill>
              </a:rPr>
              <a:t>data received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Resolving data inconsistencies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Efforts to collect </a:t>
            </a:r>
            <a:r>
              <a:rPr lang="en-US" sz="1200" b="1" dirty="0">
                <a:solidFill>
                  <a:schemeClr val="tx1"/>
                </a:solidFill>
              </a:rPr>
              <a:t>missing information </a:t>
            </a:r>
            <a:r>
              <a:rPr lang="en-US" sz="1200" dirty="0">
                <a:solidFill>
                  <a:schemeClr val="tx1"/>
                </a:solidFill>
              </a:rPr>
              <a:t>and to fill up gaps (e.g. interpolation)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Repetitive </a:t>
            </a:r>
            <a:r>
              <a:rPr lang="en-US" sz="1200" dirty="0">
                <a:solidFill>
                  <a:schemeClr val="tx1"/>
                </a:solidFill>
              </a:rPr>
              <a:t>manual steps to combine and align the data from multiple sources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using on Excel and similar tools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Risk of doing </a:t>
            </a:r>
            <a:r>
              <a:rPr lang="en-US" sz="1200" b="1" dirty="0">
                <a:solidFill>
                  <a:schemeClr val="tx1"/>
                </a:solidFill>
              </a:rPr>
              <a:t>mistakes </a:t>
            </a:r>
            <a:r>
              <a:rPr lang="en-US" sz="1200" dirty="0">
                <a:solidFill>
                  <a:schemeClr val="tx1"/>
                </a:solidFill>
              </a:rPr>
              <a:t>with all the manual efforts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Doing consistency checks of the current data and identifying the changes you did in the previous reporting period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Hand-tailored Excel </a:t>
            </a:r>
            <a:r>
              <a:rPr lang="en-US" sz="1200" b="1" dirty="0">
                <a:solidFill>
                  <a:schemeClr val="tx1"/>
                </a:solidFill>
              </a:rPr>
              <a:t>macros going on strike </a:t>
            </a:r>
            <a:r>
              <a:rPr lang="en-US" sz="1200" dirty="0">
                <a:solidFill>
                  <a:schemeClr val="tx1"/>
                </a:solidFill>
              </a:rPr>
              <a:t>in case of minor data changes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Poor Excel performance</a:t>
            </a:r>
            <a:r>
              <a:rPr lang="en-US" sz="1200" dirty="0">
                <a:solidFill>
                  <a:schemeClr val="tx1"/>
                </a:solidFill>
              </a:rPr>
              <a:t> with </a:t>
            </a:r>
            <a:r>
              <a:rPr lang="en-US" sz="1200" b="1" dirty="0">
                <a:solidFill>
                  <a:schemeClr val="tx1"/>
                </a:solidFill>
              </a:rPr>
              <a:t>very large data sets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Wasting time</a:t>
            </a:r>
            <a:r>
              <a:rPr lang="en-US" sz="1200" dirty="0">
                <a:solidFill>
                  <a:schemeClr val="tx1"/>
                </a:solidFill>
              </a:rPr>
              <a:t> waiting for poorly performing software / macros to complete the work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Time-consuming efforts </a:t>
            </a:r>
            <a:r>
              <a:rPr lang="en-US" sz="1200" dirty="0">
                <a:solidFill>
                  <a:schemeClr val="tx1"/>
                </a:solidFill>
              </a:rPr>
              <a:t>to undertake any other information refinements like: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Doing some pivot tables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Creating some statistics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Creating time plans (e.g. production plans)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Eliminate information considered redundant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Making information ready for good visualization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-  Shaping up the data with style to make results easy to read.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3730AD18-6E48-4737-BFA4-4FD180A9FCB8}"/>
              </a:ext>
            </a:extLst>
          </p:cNvPr>
          <p:cNvSpPr/>
          <p:nvPr/>
        </p:nvSpPr>
        <p:spPr>
          <a:xfrm>
            <a:off x="5663952" y="980728"/>
            <a:ext cx="604867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Issue: Repeating and time-consuming manual work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Flussdiagramm: Magnetplattenspeicher 44">
            <a:extLst>
              <a:ext uri="{FF2B5EF4-FFF2-40B4-BE49-F238E27FC236}">
                <a16:creationId xmlns:a16="http://schemas.microsoft.com/office/drawing/2014/main" id="{B1D30839-C56D-475E-98C9-BC2FABC879A3}"/>
              </a:ext>
            </a:extLst>
          </p:cNvPr>
          <p:cNvSpPr/>
          <p:nvPr/>
        </p:nvSpPr>
        <p:spPr>
          <a:xfrm>
            <a:off x="1415480" y="2060848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Flussdiagramm: Magnetplattenspeicher 45">
            <a:extLst>
              <a:ext uri="{FF2B5EF4-FFF2-40B4-BE49-F238E27FC236}">
                <a16:creationId xmlns:a16="http://schemas.microsoft.com/office/drawing/2014/main" id="{2EB5B61D-D913-475B-8075-9A57D0336C69}"/>
              </a:ext>
            </a:extLst>
          </p:cNvPr>
          <p:cNvSpPr/>
          <p:nvPr/>
        </p:nvSpPr>
        <p:spPr>
          <a:xfrm>
            <a:off x="1343472" y="2132856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Database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Exports</a:t>
            </a:r>
          </a:p>
        </p:txBody>
      </p:sp>
      <p:sp>
        <p:nvSpPr>
          <p:cNvPr id="47" name="Flussdiagramm: Mehrere Dokumente 46">
            <a:extLst>
              <a:ext uri="{FF2B5EF4-FFF2-40B4-BE49-F238E27FC236}">
                <a16:creationId xmlns:a16="http://schemas.microsoft.com/office/drawing/2014/main" id="{6E0C4791-F83D-4082-B4CB-D714386C6932}"/>
              </a:ext>
            </a:extLst>
          </p:cNvPr>
          <p:cNvSpPr/>
          <p:nvPr/>
        </p:nvSpPr>
        <p:spPr>
          <a:xfrm>
            <a:off x="2567608" y="2060848"/>
            <a:ext cx="1368152" cy="720080"/>
          </a:xfrm>
          <a:prstGeom prst="flowChartMultidocumen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Excel tables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Lookup tables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Templates, etc.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8E49703-7EBB-4055-93E9-750DB1E443D1}"/>
              </a:ext>
            </a:extLst>
          </p:cNvPr>
          <p:cNvCxnSpPr>
            <a:cxnSpLocks/>
          </p:cNvCxnSpPr>
          <p:nvPr/>
        </p:nvCxnSpPr>
        <p:spPr>
          <a:xfrm>
            <a:off x="1847528" y="2780928"/>
            <a:ext cx="0" cy="50405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4674D512-B973-4A9F-8E6D-B68CF375D06D}"/>
              </a:ext>
            </a:extLst>
          </p:cNvPr>
          <p:cNvSpPr/>
          <p:nvPr/>
        </p:nvSpPr>
        <p:spPr>
          <a:xfrm>
            <a:off x="4079776" y="2132856"/>
            <a:ext cx="1152128" cy="648072"/>
          </a:xfrm>
          <a:prstGeom prst="rec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@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Internet Data Sources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054E533F-C4BD-4E43-8296-E5BC1FD6B8D7}"/>
              </a:ext>
            </a:extLst>
          </p:cNvPr>
          <p:cNvCxnSpPr>
            <a:cxnSpLocks/>
          </p:cNvCxnSpPr>
          <p:nvPr/>
        </p:nvCxnSpPr>
        <p:spPr>
          <a:xfrm>
            <a:off x="3143672" y="2780928"/>
            <a:ext cx="0" cy="50405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E53A4378-5699-40EE-ABE8-496FBCAF423F}"/>
              </a:ext>
            </a:extLst>
          </p:cNvPr>
          <p:cNvCxnSpPr>
            <a:cxnSpLocks/>
          </p:cNvCxnSpPr>
          <p:nvPr/>
        </p:nvCxnSpPr>
        <p:spPr>
          <a:xfrm>
            <a:off x="4727848" y="2780928"/>
            <a:ext cx="0" cy="50405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D0452264-24F7-409D-AFDE-64D400D937AB}"/>
              </a:ext>
            </a:extLst>
          </p:cNvPr>
          <p:cNvSpPr/>
          <p:nvPr/>
        </p:nvSpPr>
        <p:spPr>
          <a:xfrm>
            <a:off x="479376" y="3284984"/>
            <a:ext cx="47525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Check, combine and consolidate the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information to get results you need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77" name="Flussdiagramm: Mehrere Dokumente 76">
            <a:extLst>
              <a:ext uri="{FF2B5EF4-FFF2-40B4-BE49-F238E27FC236}">
                <a16:creationId xmlns:a16="http://schemas.microsoft.com/office/drawing/2014/main" id="{538CCFCC-E1C8-4D3E-8F7F-CCCF7683727F}"/>
              </a:ext>
            </a:extLst>
          </p:cNvPr>
          <p:cNvSpPr/>
          <p:nvPr/>
        </p:nvSpPr>
        <p:spPr>
          <a:xfrm>
            <a:off x="3143672" y="4365104"/>
            <a:ext cx="1368152" cy="720080"/>
          </a:xfrm>
          <a:prstGeom prst="flowChartMultidocumen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Output Tables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and reports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(Excel, HTML,...)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8F0694B-CDCE-4753-B635-17EA60E10DEF}"/>
              </a:ext>
            </a:extLst>
          </p:cNvPr>
          <p:cNvCxnSpPr>
            <a:cxnSpLocks/>
          </p:cNvCxnSpPr>
          <p:nvPr/>
        </p:nvCxnSpPr>
        <p:spPr>
          <a:xfrm>
            <a:off x="3791744" y="3861048"/>
            <a:ext cx="0" cy="5760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ussdiagramm: Magnetplattenspeicher 84">
            <a:extLst>
              <a:ext uri="{FF2B5EF4-FFF2-40B4-BE49-F238E27FC236}">
                <a16:creationId xmlns:a16="http://schemas.microsoft.com/office/drawing/2014/main" id="{3F0402F0-65EB-4636-816F-1B89B3F3F566}"/>
              </a:ext>
            </a:extLst>
          </p:cNvPr>
          <p:cNvSpPr/>
          <p:nvPr/>
        </p:nvSpPr>
        <p:spPr>
          <a:xfrm>
            <a:off x="1919536" y="4365104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6" name="Flussdiagramm: Magnetplattenspeicher 85">
            <a:extLst>
              <a:ext uri="{FF2B5EF4-FFF2-40B4-BE49-F238E27FC236}">
                <a16:creationId xmlns:a16="http://schemas.microsoft.com/office/drawing/2014/main" id="{33EEAED3-7836-4908-A7E7-FD5A8914767C}"/>
              </a:ext>
            </a:extLst>
          </p:cNvPr>
          <p:cNvSpPr/>
          <p:nvPr/>
        </p:nvSpPr>
        <p:spPr>
          <a:xfrm>
            <a:off x="1847528" y="4437112"/>
            <a:ext cx="1008112" cy="648072"/>
          </a:xfrm>
          <a:prstGeom prst="flowChartMagneticDisk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Update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Databases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08309020-EFE7-4B85-AAFA-30DBD45F623F}"/>
              </a:ext>
            </a:extLst>
          </p:cNvPr>
          <p:cNvCxnSpPr>
            <a:cxnSpLocks/>
          </p:cNvCxnSpPr>
          <p:nvPr/>
        </p:nvCxnSpPr>
        <p:spPr>
          <a:xfrm>
            <a:off x="2351584" y="3861048"/>
            <a:ext cx="0" cy="7200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ussdiagramm: Manuelle Eingabe 92">
            <a:extLst>
              <a:ext uri="{FF2B5EF4-FFF2-40B4-BE49-F238E27FC236}">
                <a16:creationId xmlns:a16="http://schemas.microsoft.com/office/drawing/2014/main" id="{10D89BD5-47AE-4F82-8B21-EFE8CE0B120F}"/>
              </a:ext>
            </a:extLst>
          </p:cNvPr>
          <p:cNvSpPr/>
          <p:nvPr/>
        </p:nvSpPr>
        <p:spPr>
          <a:xfrm>
            <a:off x="479376" y="2852936"/>
            <a:ext cx="792088" cy="288032"/>
          </a:xfrm>
          <a:prstGeom prst="flowChartManualInput">
            <a:avLst/>
          </a:prstGeom>
          <a:solidFill>
            <a:srgbClr val="FAFAFA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tx1"/>
                </a:solidFill>
              </a:rPr>
              <a:t>User input</a:t>
            </a:r>
          </a:p>
        </p:txBody>
      </p: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3705EF80-0613-42AE-90DA-1AF5A9D006FF}"/>
              </a:ext>
            </a:extLst>
          </p:cNvPr>
          <p:cNvCxnSpPr>
            <a:cxnSpLocks/>
          </p:cNvCxnSpPr>
          <p:nvPr/>
        </p:nvCxnSpPr>
        <p:spPr>
          <a:xfrm>
            <a:off x="1559496" y="3068960"/>
            <a:ext cx="0" cy="21602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1DA73E15-9186-4976-BFDF-475BA229A098}"/>
              </a:ext>
            </a:extLst>
          </p:cNvPr>
          <p:cNvCxnSpPr>
            <a:cxnSpLocks/>
          </p:cNvCxnSpPr>
          <p:nvPr/>
        </p:nvCxnSpPr>
        <p:spPr>
          <a:xfrm>
            <a:off x="1271464" y="3068960"/>
            <a:ext cx="288032" cy="0"/>
          </a:xfrm>
          <a:prstGeom prst="straightConnector1">
            <a:avLst/>
          </a:prstGeom>
          <a:ln>
            <a:solidFill>
              <a:srgbClr val="0033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CD2CA72-A59F-477C-9BDD-DE6369FD4AD0}"/>
              </a:ext>
            </a:extLst>
          </p:cNvPr>
          <p:cNvCxnSpPr>
            <a:cxnSpLocks/>
          </p:cNvCxnSpPr>
          <p:nvPr/>
        </p:nvCxnSpPr>
        <p:spPr>
          <a:xfrm flipV="1">
            <a:off x="3935760" y="3861048"/>
            <a:ext cx="0" cy="5760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7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Key Hassles. Conventional methods do not address the problems effectively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479376" y="980728"/>
            <a:ext cx="4824536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79376" y="5589240"/>
            <a:ext cx="4824536" cy="360040"/>
          </a:xfrm>
          <a:prstGeom prst="rect">
            <a:avLst/>
          </a:prstGeom>
          <a:solidFill>
            <a:srgbClr val="FFFF9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Work done (past due date, poor quality)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479376" y="1484784"/>
            <a:ext cx="1440160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manually, etc.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479376" y="234888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manually or semi-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3071664" y="4149080"/>
            <a:ext cx="187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2351584" y="1484784"/>
            <a:ext cx="187220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Cumbersome Exported Data</a:t>
            </a:r>
            <a:r>
              <a:rPr lang="en-US" sz="1000" dirty="0">
                <a:solidFill>
                  <a:schemeClr val="tx1"/>
                </a:solidFill>
              </a:rPr>
              <a:t> from databases if used directly to work with (e.g. limited formatting)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2351584" y="4869160"/>
            <a:ext cx="165618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on the results, incl. comments, etc.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3143672" y="3284984"/>
            <a:ext cx="187220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</a:t>
            </a:r>
            <a:r>
              <a:rPr lang="en-US" sz="1000" dirty="0">
                <a:solidFill>
                  <a:schemeClr val="tx1"/>
                </a:solidFill>
              </a:rPr>
              <a:t> data on Excel.  Time-consuming analysis of multiple lists along the timeline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2279576" y="2204864"/>
            <a:ext cx="122413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Chars lost</a:t>
            </a:r>
            <a:r>
              <a:rPr lang="en-US" sz="1000" dirty="0">
                <a:solidFill>
                  <a:schemeClr val="tx1"/>
                </a:solidFill>
              </a:rPr>
              <a:t>, e.g. </a:t>
            </a: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3719736" y="2276872"/>
            <a:ext cx="1584176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</a:t>
            </a:r>
            <a:r>
              <a:rPr lang="en-US" sz="1000" dirty="0">
                <a:solidFill>
                  <a:schemeClr val="tx1"/>
                </a:solidFill>
              </a:rPr>
              <a:t>data formats! Excel cannot read it in or use it directly, data alignment needed. 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479376" y="3212976"/>
            <a:ext cx="1224136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 </a:t>
            </a:r>
            <a:r>
              <a:rPr lang="en-US" sz="1000" dirty="0">
                <a:solidFill>
                  <a:schemeClr val="tx1"/>
                </a:solidFill>
              </a:rPr>
              <a:t>in order to see the big picture effectively, do various lookups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endCxn id="6" idx="0"/>
          </p:cNvCxnSpPr>
          <p:nvPr/>
        </p:nvCxnSpPr>
        <p:spPr>
          <a:xfrm>
            <a:off x="1199456" y="1340768"/>
            <a:ext cx="0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919536" y="1772816"/>
            <a:ext cx="432048" cy="360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199456" y="2060848"/>
            <a:ext cx="0" cy="288032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stCxn id="9" idx="3"/>
            <a:endCxn id="13" idx="0"/>
          </p:cNvCxnSpPr>
          <p:nvPr/>
        </p:nvCxnSpPr>
        <p:spPr>
          <a:xfrm>
            <a:off x="4223792" y="1808820"/>
            <a:ext cx="288032" cy="468052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1919536" y="2600908"/>
            <a:ext cx="1800200" cy="720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endCxn id="11" idx="1"/>
          </p:cNvCxnSpPr>
          <p:nvPr/>
        </p:nvCxnSpPr>
        <p:spPr>
          <a:xfrm>
            <a:off x="1703512" y="3429000"/>
            <a:ext cx="1440160" cy="1800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2063552" y="278092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71F817C-A93F-4D9E-BAF2-BF91CC8F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052736"/>
            <a:ext cx="792088" cy="57606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stCxn id="7" idx="3"/>
          </p:cNvCxnSpPr>
          <p:nvPr/>
        </p:nvCxnSpPr>
        <p:spPr>
          <a:xfrm>
            <a:off x="1919536" y="2600908"/>
            <a:ext cx="144016" cy="1800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endCxn id="12" idx="1"/>
          </p:cNvCxnSpPr>
          <p:nvPr/>
        </p:nvCxnSpPr>
        <p:spPr>
          <a:xfrm flipV="1">
            <a:off x="1919536" y="2420888"/>
            <a:ext cx="360040" cy="720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stCxn id="26" idx="3"/>
            <a:endCxn id="8" idx="1"/>
          </p:cNvCxnSpPr>
          <p:nvPr/>
        </p:nvCxnSpPr>
        <p:spPr>
          <a:xfrm flipV="1">
            <a:off x="2279576" y="4401108"/>
            <a:ext cx="792088" cy="36004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407368" y="4509120"/>
            <a:ext cx="187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stCxn id="11" idx="2"/>
            <a:endCxn id="8" idx="0"/>
          </p:cNvCxnSpPr>
          <p:nvPr/>
        </p:nvCxnSpPr>
        <p:spPr>
          <a:xfrm flipH="1">
            <a:off x="4007768" y="3933056"/>
            <a:ext cx="72008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>
            <a:off x="1091444" y="4221088"/>
            <a:ext cx="252028" cy="288032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endCxn id="8" idx="1"/>
          </p:cNvCxnSpPr>
          <p:nvPr/>
        </p:nvCxnSpPr>
        <p:spPr>
          <a:xfrm>
            <a:off x="1703512" y="3717032"/>
            <a:ext cx="1368152" cy="684076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stCxn id="26" idx="3"/>
          </p:cNvCxnSpPr>
          <p:nvPr/>
        </p:nvCxnSpPr>
        <p:spPr>
          <a:xfrm>
            <a:off x="2279576" y="4761148"/>
            <a:ext cx="504056" cy="108012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stCxn id="8" idx="2"/>
          </p:cNvCxnSpPr>
          <p:nvPr/>
        </p:nvCxnSpPr>
        <p:spPr>
          <a:xfrm flipH="1">
            <a:off x="3719736" y="4653136"/>
            <a:ext cx="288032" cy="21602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1847529" y="3573016"/>
            <a:ext cx="1080120" cy="792088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slow with big data</a:t>
            </a:r>
            <a:r>
              <a:rPr lang="en-US" sz="1000" dirty="0">
                <a:solidFill>
                  <a:schemeClr val="tx1"/>
                </a:solidFill>
              </a:rPr>
              <a:t> when loading and processing (3’000 … &gt; 10 M rows)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endCxn id="21" idx="1"/>
          </p:cNvCxnSpPr>
          <p:nvPr/>
        </p:nvCxnSpPr>
        <p:spPr>
          <a:xfrm flipV="1">
            <a:off x="1703512" y="2996952"/>
            <a:ext cx="360040" cy="288032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639445D0-F0FE-4FDC-A712-ED09E3B97D2D}"/>
              </a:ext>
            </a:extLst>
          </p:cNvPr>
          <p:cNvSpPr/>
          <p:nvPr/>
        </p:nvSpPr>
        <p:spPr>
          <a:xfrm>
            <a:off x="5663952" y="980728"/>
            <a:ext cx="6048672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Possible Solutions ?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CBA56D5-4068-4FBE-AFF2-FF88A4E25DAC}"/>
              </a:ext>
            </a:extLst>
          </p:cNvPr>
          <p:cNvSpPr/>
          <p:nvPr/>
        </p:nvSpPr>
        <p:spPr>
          <a:xfrm>
            <a:off x="5663952" y="1484784"/>
            <a:ext cx="6048672" cy="4464496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OK for simple tasks, but cumbersome code and very slow when doing sophisticated work on big data.  E.g. combining 2 tables into 1 creates a lot of effort !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rgbClr val="C00000"/>
                </a:solidFill>
              </a:rPr>
              <a:t>Visual Basic macros can become sophisticated and deliver poor performance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Computer Program (C, Java, Python):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Custom software will get the job done very fast after you have spent significant time to write the program, debug it and get it running.  Difficult for others to understand.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Program text tend to get very big. You need to worry about every functional detail. And it takes a lot of time.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You need good programming know-how, including object oriented programming, and a suitable development environment with language compiler.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rgbClr val="C00000"/>
                </a:solidFill>
              </a:rPr>
              <a:t>High performance, but very elaborate task until you have finalized your program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 or two: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Consultants are happy to solve your problems against cash.  They will offer decent solutions.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If you need further enhancements in the future, they ask for more cash.  You will depend on them.   And bother your boss to get further </a:t>
            </a:r>
            <a:r>
              <a:rPr lang="en-US" sz="1200" dirty="0" err="1">
                <a:solidFill>
                  <a:schemeClr val="tx1"/>
                </a:solidFill>
              </a:rPr>
              <a:t>spendings</a:t>
            </a:r>
            <a:r>
              <a:rPr lang="en-US" sz="1200" dirty="0">
                <a:solidFill>
                  <a:schemeClr val="tx1"/>
                </a:solidFill>
              </a:rPr>
              <a:t> approved.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rgbClr val="C00000"/>
                </a:solidFill>
              </a:rPr>
              <a:t>Money and time required until one problem solving has been accomplished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stCxn id="10" idx="2"/>
          </p:cNvCxnSpPr>
          <p:nvPr/>
        </p:nvCxnSpPr>
        <p:spPr>
          <a:xfrm flipH="1">
            <a:off x="2999656" y="5373216"/>
            <a:ext cx="180020" cy="21602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endCxn id="11" idx="0"/>
          </p:cNvCxnSpPr>
          <p:nvPr/>
        </p:nvCxnSpPr>
        <p:spPr>
          <a:xfrm>
            <a:off x="3647728" y="3068960"/>
            <a:ext cx="432048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1015539" y="501317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>
            <a:off x="796036" y="2852257"/>
            <a:ext cx="475428" cy="360726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E3E1F010-7274-49F4-9640-7FB6AEE5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27" y="5229200"/>
            <a:ext cx="933215" cy="6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Automate your processes to overcome all Hassles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31310-A7AC-4BC0-BBBE-F27F653B9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15D87C0-84E6-4279-8366-406B24B42EBB}"/>
              </a:ext>
            </a:extLst>
          </p:cNvPr>
          <p:cNvSpPr/>
          <p:nvPr/>
        </p:nvSpPr>
        <p:spPr>
          <a:xfrm>
            <a:off x="479376" y="980728"/>
            <a:ext cx="309634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task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1C9B4FC-3A49-449D-BBE7-9953D31287D2}"/>
              </a:ext>
            </a:extLst>
          </p:cNvPr>
          <p:cNvSpPr/>
          <p:nvPr/>
        </p:nvSpPr>
        <p:spPr>
          <a:xfrm>
            <a:off x="479376" y="5589240"/>
            <a:ext cx="3096344" cy="36004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Excellent work done on time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1CA1E174-D518-41EA-89B7-E4089D79A2CE}"/>
              </a:ext>
            </a:extLst>
          </p:cNvPr>
          <p:cNvSpPr/>
          <p:nvPr/>
        </p:nvSpPr>
        <p:spPr>
          <a:xfrm>
            <a:off x="479376" y="1484784"/>
            <a:ext cx="1440160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etc. automatically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966906A-4073-433A-8368-3BC8CE4C0E86}"/>
              </a:ext>
            </a:extLst>
          </p:cNvPr>
          <p:cNvCxnSpPr>
            <a:endCxn id="47" idx="0"/>
          </p:cNvCxnSpPr>
          <p:nvPr/>
        </p:nvCxnSpPr>
        <p:spPr>
          <a:xfrm>
            <a:off x="1199456" y="1340768"/>
            <a:ext cx="0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DA73503-8E39-4E44-A6A3-3AF98F85E1F0}"/>
              </a:ext>
            </a:extLst>
          </p:cNvPr>
          <p:cNvCxnSpPr>
            <a:stCxn id="47" idx="2"/>
            <a:endCxn id="51" idx="0"/>
          </p:cNvCxnSpPr>
          <p:nvPr/>
        </p:nvCxnSpPr>
        <p:spPr>
          <a:xfrm>
            <a:off x="1199456" y="2060848"/>
            <a:ext cx="0" cy="288032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C6555B0-FD6B-4D32-A940-AF15BFA3090A}"/>
              </a:ext>
            </a:extLst>
          </p:cNvPr>
          <p:cNvCxnSpPr>
            <a:stCxn id="51" idx="2"/>
          </p:cNvCxnSpPr>
          <p:nvPr/>
        </p:nvCxnSpPr>
        <p:spPr>
          <a:xfrm>
            <a:off x="1199456" y="3068960"/>
            <a:ext cx="0" cy="25202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145B2106-6679-4D23-B1FA-FBEE344E6672}"/>
              </a:ext>
            </a:extLst>
          </p:cNvPr>
          <p:cNvSpPr/>
          <p:nvPr/>
        </p:nvSpPr>
        <p:spPr>
          <a:xfrm>
            <a:off x="479376" y="2348880"/>
            <a:ext cx="144016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Process the Data Automatically</a:t>
            </a:r>
            <a:r>
              <a:rPr lang="en-US" sz="1000" dirty="0">
                <a:solidFill>
                  <a:schemeClr val="tx1"/>
                </a:solidFill>
              </a:rPr>
              <a:t>,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reliably, and very rapidly with </a:t>
            </a:r>
            <a:r>
              <a:rPr lang="en-US" sz="1000" dirty="0" err="1">
                <a:solidFill>
                  <a:schemeClr val="tx1"/>
                </a:solidFill>
              </a:rPr>
              <a:t>B4P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9879ADE4-D3F7-4213-8230-D7527F5B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12" y="5085184"/>
            <a:ext cx="793500" cy="57606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B8E60D12-3EF3-4F54-A6C1-3DB08B94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12" y="1052736"/>
            <a:ext cx="792088" cy="57606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B3119FA5-6707-438F-9EB4-3F704D12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348880"/>
            <a:ext cx="792088" cy="576064"/>
          </a:xfrm>
          <a:prstGeom prst="rect">
            <a:avLst/>
          </a:prstGeom>
        </p:spPr>
      </p:pic>
      <p:sp>
        <p:nvSpPr>
          <p:cNvPr id="62" name="Rechteck 61">
            <a:extLst>
              <a:ext uri="{FF2B5EF4-FFF2-40B4-BE49-F238E27FC236}">
                <a16:creationId xmlns:a16="http://schemas.microsoft.com/office/drawing/2014/main" id="{BFE68CAB-D568-43C3-A3AC-AA12AE3338D0}"/>
              </a:ext>
            </a:extLst>
          </p:cNvPr>
          <p:cNvSpPr/>
          <p:nvPr/>
        </p:nvSpPr>
        <p:spPr>
          <a:xfrm>
            <a:off x="4511824" y="980728"/>
            <a:ext cx="7200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 err="1">
                <a:solidFill>
                  <a:schemeClr val="tx1"/>
                </a:solidFill>
              </a:rPr>
              <a:t>B4P</a:t>
            </a:r>
            <a:r>
              <a:rPr lang="en-US" sz="1400" b="1" dirty="0">
                <a:solidFill>
                  <a:schemeClr val="tx1"/>
                </a:solidFill>
              </a:rPr>
              <a:t> – Execution Engine and Language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E138E024-3ABC-4F32-BAC2-B8F4FECA09F2}"/>
              </a:ext>
            </a:extLst>
          </p:cNvPr>
          <p:cNvSpPr/>
          <p:nvPr/>
        </p:nvSpPr>
        <p:spPr>
          <a:xfrm>
            <a:off x="4511824" y="1484784"/>
            <a:ext cx="7200000" cy="44644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Based on 12 years of commercial experience!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The Language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simple, easy to read, easy to learn syntax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data sets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Very powerful feature set and large function library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Use loops and variables as little as possible.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problems can be solved using a few statements only.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The Execution Engine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 </a:t>
            </a:r>
            <a:r>
              <a:rPr lang="en-US" sz="1200" dirty="0">
                <a:solidFill>
                  <a:schemeClr val="tx1"/>
                </a:solidFill>
              </a:rPr>
              <a:t>"on bare metal"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minutes or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Supports 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 (e.g. colors, multiple Excel sheets, ...)</a:t>
            </a:r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F512BE5E-C56A-46EE-97BC-CD8138C6D33B}"/>
              </a:ext>
            </a:extLst>
          </p:cNvPr>
          <p:cNvGrpSpPr/>
          <p:nvPr/>
        </p:nvGrpSpPr>
        <p:grpSpPr>
          <a:xfrm>
            <a:off x="1307607" y="3620152"/>
            <a:ext cx="504056" cy="672944"/>
            <a:chOff x="8316416" y="2100120"/>
            <a:chExt cx="348139" cy="464784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B9DF12E-9E51-465E-962A-D1601FA27CB7}"/>
                </a:ext>
              </a:extLst>
            </p:cNvPr>
            <p:cNvSpPr/>
            <p:nvPr/>
          </p:nvSpPr>
          <p:spPr>
            <a:xfrm>
              <a:off x="8371646" y="2285261"/>
              <a:ext cx="216024" cy="2160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ECFCED73-C2F5-4AB5-B8D1-7E8D7AAE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6416" y="2100120"/>
              <a:ext cx="348139" cy="464784"/>
            </a:xfrm>
            <a:prstGeom prst="rect">
              <a:avLst/>
            </a:prstGeom>
          </p:spPr>
        </p:pic>
      </p:grpSp>
      <p:pic>
        <p:nvPicPr>
          <p:cNvPr id="67" name="Grafik 66">
            <a:extLst>
              <a:ext uri="{FF2B5EF4-FFF2-40B4-BE49-F238E27FC236}">
                <a16:creationId xmlns:a16="http://schemas.microsoft.com/office/drawing/2014/main" id="{2004B6DB-8280-4B79-8E74-AF2BF22488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568" y="5020523"/>
            <a:ext cx="432048" cy="568717"/>
          </a:xfrm>
          <a:prstGeom prst="rect">
            <a:avLst/>
          </a:prstGeom>
        </p:spPr>
      </p:pic>
      <p:sp>
        <p:nvSpPr>
          <p:cNvPr id="68" name="Rechteck 67">
            <a:extLst>
              <a:ext uri="{FF2B5EF4-FFF2-40B4-BE49-F238E27FC236}">
                <a16:creationId xmlns:a16="http://schemas.microsoft.com/office/drawing/2014/main" id="{A5397BFC-2B4C-4334-A3DE-C00834407797}"/>
              </a:ext>
            </a:extLst>
          </p:cNvPr>
          <p:cNvSpPr/>
          <p:nvPr/>
        </p:nvSpPr>
        <p:spPr>
          <a:xfrm>
            <a:off x="1271464" y="4149080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Taking seconds !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B710A1D-0DC2-48F8-A453-D4652073A5F5}"/>
              </a:ext>
            </a:extLst>
          </p:cNvPr>
          <p:cNvSpPr/>
          <p:nvPr/>
        </p:nvSpPr>
        <p:spPr>
          <a:xfrm>
            <a:off x="2423592" y="2852936"/>
            <a:ext cx="1296144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Gaining speed !</a:t>
            </a:r>
          </a:p>
        </p:txBody>
      </p:sp>
    </p:spTree>
    <p:extLst>
      <p:ext uri="{BB962C8B-B14F-4D97-AF65-F5344CB8AC3E}">
        <p14:creationId xmlns:p14="http://schemas.microsoft.com/office/powerpoint/2010/main" val="79720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The Execution Engine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C104D124-6519-4DC9-BBDA-3237129138C3}"/>
              </a:ext>
            </a:extLst>
          </p:cNvPr>
          <p:cNvGrpSpPr/>
          <p:nvPr/>
        </p:nvGrpSpPr>
        <p:grpSpPr>
          <a:xfrm>
            <a:off x="6816490" y="2230502"/>
            <a:ext cx="3203946" cy="2681002"/>
            <a:chOff x="0" y="0"/>
            <a:chExt cx="3203945" cy="2087767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F07F97F8-8812-4CC6-B77F-7C42C5C42120}"/>
                </a:ext>
              </a:extLst>
            </p:cNvPr>
            <p:cNvSpPr/>
            <p:nvPr/>
          </p:nvSpPr>
          <p:spPr>
            <a:xfrm flipH="1">
              <a:off x="661489" y="653898"/>
              <a:ext cx="843410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Triangle">
              <a:extLst>
                <a:ext uri="{FF2B5EF4-FFF2-40B4-BE49-F238E27FC236}">
                  <a16:creationId xmlns:a16="http://schemas.microsoft.com/office/drawing/2014/main" id="{9857946F-80F1-424F-B073-DA65D5FE1FA1}"/>
                </a:ext>
              </a:extLst>
            </p:cNvPr>
            <p:cNvSpPr/>
            <p:nvPr/>
          </p:nvSpPr>
          <p:spPr>
            <a:xfrm flipH="1">
              <a:off x="0" y="0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545B29C1-529E-4F43-88EB-AA8F64057B34}"/>
                </a:ext>
              </a:extLst>
            </p:cNvPr>
            <p:cNvSpPr/>
            <p:nvPr/>
          </p:nvSpPr>
          <p:spPr>
            <a:xfrm rot="10800000">
              <a:off x="0" y="1429797"/>
              <a:ext cx="1501058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8C4F838-B354-4445-AB84-9EF8D9240001}"/>
                </a:ext>
              </a:extLst>
            </p:cNvPr>
            <p:cNvSpPr/>
            <p:nvPr/>
          </p:nvSpPr>
          <p:spPr>
            <a:xfrm flipH="1">
              <a:off x="1498882" y="13825"/>
              <a:ext cx="1705064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">
            <a:extLst>
              <a:ext uri="{FF2B5EF4-FFF2-40B4-BE49-F238E27FC236}">
                <a16:creationId xmlns:a16="http://schemas.microsoft.com/office/drawing/2014/main" id="{4FCE368B-FFBB-4C48-90FB-31510E63BD21}"/>
              </a:ext>
            </a:extLst>
          </p:cNvPr>
          <p:cNvGrpSpPr/>
          <p:nvPr/>
        </p:nvGrpSpPr>
        <p:grpSpPr>
          <a:xfrm>
            <a:off x="1595500" y="2237040"/>
            <a:ext cx="3278092" cy="2681000"/>
            <a:chOff x="0" y="0"/>
            <a:chExt cx="3278090" cy="2087767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2CF12705-F121-4977-8B19-A16FA7E6BC9C}"/>
                </a:ext>
              </a:extLst>
            </p:cNvPr>
            <p:cNvSpPr/>
            <p:nvPr/>
          </p:nvSpPr>
          <p:spPr>
            <a:xfrm>
              <a:off x="1773192" y="653898"/>
              <a:ext cx="843411" cy="781789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7A11FF00-8FD2-4B57-83FA-C1B699E464F4}"/>
                </a:ext>
              </a:extLst>
            </p:cNvPr>
            <p:cNvSpPr/>
            <p:nvPr/>
          </p:nvSpPr>
          <p:spPr>
            <a:xfrm>
              <a:off x="1777032" y="0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A01F6982-9A09-4342-A82A-82F5B571EED3}"/>
                </a:ext>
              </a:extLst>
            </p:cNvPr>
            <p:cNvSpPr/>
            <p:nvPr/>
          </p:nvSpPr>
          <p:spPr>
            <a:xfrm rot="10800000" flipH="1">
              <a:off x="1777032" y="1429797"/>
              <a:ext cx="1501059" cy="65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7C829226-E780-4880-893C-0BE0F483E681}"/>
                </a:ext>
              </a:extLst>
            </p:cNvPr>
            <p:cNvSpPr/>
            <p:nvPr/>
          </p:nvSpPr>
          <p:spPr>
            <a:xfrm>
              <a:off x="0" y="13825"/>
              <a:ext cx="1779208" cy="2061935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4183974" y="2878178"/>
            <a:ext cx="3368857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886577" y="2632980"/>
            <a:ext cx="92438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888584" y="3387117"/>
            <a:ext cx="8434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881076" y="4153953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CCE27BF0-2479-4C29-9B0F-9C39EEA546F3}"/>
              </a:ext>
            </a:extLst>
          </p:cNvPr>
          <p:cNvSpPr txBox="1"/>
          <p:nvPr/>
        </p:nvSpPr>
        <p:spPr>
          <a:xfrm>
            <a:off x="2796647" y="5157000"/>
            <a:ext cx="634784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/>
              <a:t>data files:      Excel, XLS/XLSX, CSV/TSV, XML, JSON, HTML, MHTML, Zip, Text 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6123035" y="1079305"/>
            <a:ext cx="109235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049367" y="1079305"/>
            <a:ext cx="175863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258826" y="4419479"/>
            <a:ext cx="321915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dirty="0"/>
              <a:t>Execution and analytics engine</a:t>
            </a:r>
          </a:p>
        </p:txBody>
      </p:sp>
      <p:sp>
        <p:nvSpPr>
          <p:cNvPr id="25" name="Triangle">
            <a:extLst>
              <a:ext uri="{FF2B5EF4-FFF2-40B4-BE49-F238E27FC236}">
                <a16:creationId xmlns:a16="http://schemas.microsoft.com/office/drawing/2014/main" id="{2111E9E1-7971-48B1-8E86-35F9FF3714EE}"/>
              </a:ext>
            </a:extLst>
          </p:cNvPr>
          <p:cNvSpPr/>
          <p:nvPr/>
        </p:nvSpPr>
        <p:spPr>
          <a:xfrm rot="5400000">
            <a:off x="5671298" y="3331655"/>
            <a:ext cx="461139" cy="1160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865BF816-37AD-4199-AD9A-5660A00B4218}"/>
              </a:ext>
            </a:extLst>
          </p:cNvPr>
          <p:cNvSpPr txBox="1"/>
          <p:nvPr/>
        </p:nvSpPr>
        <p:spPr>
          <a:xfrm>
            <a:off x="2784000" y="5384368"/>
            <a:ext cx="41341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/>
              <a:t>databases:    Salesforce, Oracle, SAP, Access, …</a:t>
            </a:r>
          </a:p>
        </p:txBody>
      </p:sp>
      <p:sp>
        <p:nvSpPr>
          <p:cNvPr id="27" name="TextBox 49">
            <a:extLst>
              <a:ext uri="{FF2B5EF4-FFF2-40B4-BE49-F238E27FC236}">
                <a16:creationId xmlns:a16="http://schemas.microsoft.com/office/drawing/2014/main" id="{DD261FA9-AFA2-4D01-88DB-6F2ECDA80663}"/>
              </a:ext>
            </a:extLst>
          </p:cNvPr>
          <p:cNvSpPr txBox="1"/>
          <p:nvPr/>
        </p:nvSpPr>
        <p:spPr>
          <a:xfrm>
            <a:off x="2797169" y="5624657"/>
            <a:ext cx="532661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/>
              <a:t>web data:      Data from any Internet accessible source</a:t>
            </a:r>
          </a:p>
        </p:txBody>
      </p: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3210796" y="2624932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3120645" y="3322968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3196845" y="3373768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285745" y="3424569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701375" y="1944530"/>
            <a:ext cx="480017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478308" y="1882643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3152224" y="4074750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604265" y="1079305"/>
            <a:ext cx="225973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Multiple Complex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>
            <a:off x="4941383" y="2400610"/>
            <a:ext cx="1" cy="492025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>
            <a:off x="6720014" y="2362503"/>
            <a:ext cx="1" cy="530131"/>
          </a:xfrm>
          <a:prstGeom prst="line">
            <a:avLst/>
          </a:prstGeom>
          <a:ln w="31750">
            <a:solidFill>
              <a:schemeClr val="accent1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902712" y="1079305"/>
            <a:ext cx="21532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Comprehensive analysis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dirty="0"/>
              <a:t>generated in seconds</a:t>
            </a:r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544016" y="1923132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1394C765-3455-455E-9D27-24C75743AE74}"/>
              </a:ext>
            </a:extLst>
          </p:cNvPr>
          <p:cNvSpPr/>
          <p:nvPr/>
        </p:nvSpPr>
        <p:spPr>
          <a:xfrm>
            <a:off x="6602445" y="1973932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585172" y="2036028"/>
            <a:ext cx="310339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42" name="B4P">
            <a:extLst>
              <a:ext uri="{FF2B5EF4-FFF2-40B4-BE49-F238E27FC236}">
                <a16:creationId xmlns:a16="http://schemas.microsoft.com/office/drawing/2014/main" id="{EE332527-FD0B-4C03-99FD-BBE36D0D5257}"/>
              </a:ext>
            </a:extLst>
          </p:cNvPr>
          <p:cNvSpPr txBox="1"/>
          <p:nvPr/>
        </p:nvSpPr>
        <p:spPr>
          <a:xfrm>
            <a:off x="5231347" y="2950113"/>
            <a:ext cx="128977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/>
              <a:t>B4P</a:t>
            </a: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9508102" y="3305506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9495402" y="3866896"/>
            <a:ext cx="416598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5" name="Scatter Graph">
            <a:extLst>
              <a:ext uri="{FF2B5EF4-FFF2-40B4-BE49-F238E27FC236}">
                <a16:creationId xmlns:a16="http://schemas.microsoft.com/office/drawing/2014/main" id="{F6AF3C31-C4EF-43BB-A08C-786119A73AD4}"/>
              </a:ext>
            </a:extLst>
          </p:cNvPr>
          <p:cNvSpPr/>
          <p:nvPr/>
        </p:nvSpPr>
        <p:spPr>
          <a:xfrm>
            <a:off x="9518006" y="2714681"/>
            <a:ext cx="347642" cy="346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8040000" y="3069000"/>
            <a:ext cx="13647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/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8042007" y="3823137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/>
              <a:t>Web browsers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EBD0412-F6B8-4523-AC3C-1B679D040F08}"/>
              </a:ext>
            </a:extLst>
          </p:cNvPr>
          <p:cNvSpPr/>
          <p:nvPr/>
        </p:nvSpPr>
        <p:spPr>
          <a:xfrm>
            <a:off x="3864000" y="3216987"/>
            <a:ext cx="792000" cy="694669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F16B8360-9463-432D-8752-B6A5D533F9AD}"/>
              </a:ext>
            </a:extLst>
          </p:cNvPr>
          <p:cNvSpPr/>
          <p:nvPr/>
        </p:nvSpPr>
        <p:spPr>
          <a:xfrm>
            <a:off x="7248000" y="3216987"/>
            <a:ext cx="792000" cy="694669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1500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The Execution Engine – A Typical Workflow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BC20ECB-FA0C-467A-992B-E4387490DD61}"/>
              </a:ext>
            </a:extLst>
          </p:cNvPr>
          <p:cNvSpPr/>
          <p:nvPr/>
        </p:nvSpPr>
        <p:spPr>
          <a:xfrm>
            <a:off x="479376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Load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raw data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4C776A-D143-4057-A42A-598B04863964}"/>
              </a:ext>
            </a:extLst>
          </p:cNvPr>
          <p:cNvSpPr/>
          <p:nvPr/>
        </p:nvSpPr>
        <p:spPr>
          <a:xfrm>
            <a:off x="1919536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Explore &amp;</a:t>
            </a:r>
            <a:br>
              <a:rPr lang="en-US" sz="1000" b="1" dirty="0">
                <a:solidFill>
                  <a:schemeClr val="tx1"/>
                </a:solidFill>
              </a:rPr>
            </a:br>
            <a:r>
              <a:rPr lang="en-US" sz="1000" b="1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074DC2C-A4D5-4B6C-9B50-9D3FE364B9CC}"/>
              </a:ext>
            </a:extLst>
          </p:cNvPr>
          <p:cNvSpPr/>
          <p:nvPr/>
        </p:nvSpPr>
        <p:spPr>
          <a:xfrm>
            <a:off x="7680192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and align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C029156-1ADB-4E73-9C7C-883D05088F0F}"/>
              </a:ext>
            </a:extLst>
          </p:cNvPr>
          <p:cNvSpPr/>
          <p:nvPr/>
        </p:nvSpPr>
        <p:spPr>
          <a:xfrm>
            <a:off x="10538974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Save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the work</a:t>
            </a: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33316A5A-F88C-42EF-96AE-9BF4E28D947E}"/>
              </a:ext>
            </a:extLst>
          </p:cNvPr>
          <p:cNvSpPr/>
          <p:nvPr/>
        </p:nvSpPr>
        <p:spPr>
          <a:xfrm rot="5400000">
            <a:off x="1703376" y="2708888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92314ED4-6EA1-4F15-A218-7961BD7EDC46}"/>
              </a:ext>
            </a:extLst>
          </p:cNvPr>
          <p:cNvSpPr/>
          <p:nvPr/>
        </p:nvSpPr>
        <p:spPr>
          <a:xfrm rot="5400000">
            <a:off x="7464152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6" name="Gleichschenkliges Dreieck 55">
            <a:extLst>
              <a:ext uri="{FF2B5EF4-FFF2-40B4-BE49-F238E27FC236}">
                <a16:creationId xmlns:a16="http://schemas.microsoft.com/office/drawing/2014/main" id="{A3283359-37F3-4ED0-9BBD-70F0492319A5}"/>
              </a:ext>
            </a:extLst>
          </p:cNvPr>
          <p:cNvSpPr/>
          <p:nvPr/>
        </p:nvSpPr>
        <p:spPr>
          <a:xfrm rot="5400000">
            <a:off x="10343600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9EDE6E3-05E3-4749-A08C-BEEE6161247D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1116124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F312CF00-CD03-4BF2-A96C-80A030F0A567}"/>
              </a:ext>
            </a:extLst>
          </p:cNvPr>
          <p:cNvSpPr/>
          <p:nvPr/>
        </p:nvSpPr>
        <p:spPr>
          <a:xfrm>
            <a:off x="3359696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Clean up</a:t>
            </a:r>
          </a:p>
        </p:txBody>
      </p:sp>
      <p:sp>
        <p:nvSpPr>
          <p:cNvPr id="59" name="Gleichschenkliges Dreieck 58">
            <a:extLst>
              <a:ext uri="{FF2B5EF4-FFF2-40B4-BE49-F238E27FC236}">
                <a16:creationId xmlns:a16="http://schemas.microsoft.com/office/drawing/2014/main" id="{4F070D5A-9032-4193-BE87-F1588F5286CB}"/>
              </a:ext>
            </a:extLst>
          </p:cNvPr>
          <p:cNvSpPr/>
          <p:nvPr/>
        </p:nvSpPr>
        <p:spPr>
          <a:xfrm rot="5400000">
            <a:off x="3143552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D191F4F-5C46-4B7E-AD13-FDA64D5B2434}"/>
              </a:ext>
            </a:extLst>
          </p:cNvPr>
          <p:cNvSpPr/>
          <p:nvPr/>
        </p:nvSpPr>
        <p:spPr>
          <a:xfrm>
            <a:off x="6240128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Do some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61" name="Gleichschenkliges Dreieck 60">
            <a:extLst>
              <a:ext uri="{FF2B5EF4-FFF2-40B4-BE49-F238E27FC236}">
                <a16:creationId xmlns:a16="http://schemas.microsoft.com/office/drawing/2014/main" id="{94FFF70D-6F09-413D-B24E-1E30B65B21FA}"/>
              </a:ext>
            </a:extLst>
          </p:cNvPr>
          <p:cNvSpPr/>
          <p:nvPr/>
        </p:nvSpPr>
        <p:spPr>
          <a:xfrm rot="5400000">
            <a:off x="4583832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2" name="Gleichschenkliges Dreieck 61">
            <a:extLst>
              <a:ext uri="{FF2B5EF4-FFF2-40B4-BE49-F238E27FC236}">
                <a16:creationId xmlns:a16="http://schemas.microsoft.com/office/drawing/2014/main" id="{E6007310-A271-46DD-9444-D38802CE68C9}"/>
              </a:ext>
            </a:extLst>
          </p:cNvPr>
          <p:cNvSpPr/>
          <p:nvPr/>
        </p:nvSpPr>
        <p:spPr>
          <a:xfrm rot="5400000">
            <a:off x="6023888" y="2708888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1BDD5BD-9963-4F25-B2C0-8641C007BE87}"/>
              </a:ext>
            </a:extLst>
          </p:cNvPr>
          <p:cNvSpPr/>
          <p:nvPr/>
        </p:nvSpPr>
        <p:spPr>
          <a:xfrm>
            <a:off x="4799856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1CC1630-21A2-4D35-A7A7-BF85D01A9C79}"/>
              </a:ext>
            </a:extLst>
          </p:cNvPr>
          <p:cNvSpPr/>
          <p:nvPr/>
        </p:nvSpPr>
        <p:spPr>
          <a:xfrm>
            <a:off x="9119584" y="2564888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Final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Finish</a:t>
            </a:r>
          </a:p>
        </p:txBody>
      </p:sp>
      <p:sp>
        <p:nvSpPr>
          <p:cNvPr id="65" name="Gleichschenkliges Dreieck 64">
            <a:extLst>
              <a:ext uri="{FF2B5EF4-FFF2-40B4-BE49-F238E27FC236}">
                <a16:creationId xmlns:a16="http://schemas.microsoft.com/office/drawing/2014/main" id="{FD409B93-9F24-4E70-BB31-0D285B4E2BE1}"/>
              </a:ext>
            </a:extLst>
          </p:cNvPr>
          <p:cNvSpPr/>
          <p:nvPr/>
        </p:nvSpPr>
        <p:spPr>
          <a:xfrm rot="5400000">
            <a:off x="8879025" y="2708904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F7B2D716-15FC-4B9A-A38E-A4EA63ACE096}"/>
              </a:ext>
            </a:extLst>
          </p:cNvPr>
          <p:cNvSpPr/>
          <p:nvPr/>
        </p:nvSpPr>
        <p:spPr>
          <a:xfrm>
            <a:off x="47937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From files,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databases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CSV, </a:t>
            </a:r>
            <a:r>
              <a:rPr lang="en-US" sz="800" dirty="0" err="1">
                <a:solidFill>
                  <a:schemeClr val="tx1"/>
                </a:solidFill>
              </a:rPr>
              <a:t>TSV</a:t>
            </a:r>
            <a:r>
              <a:rPr lang="en-US" sz="800" dirty="0">
                <a:solidFill>
                  <a:schemeClr val="tx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Text files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many more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85CF8919-E2B7-4904-A832-F7D2F7D73A1B}"/>
              </a:ext>
            </a:extLst>
          </p:cNvPr>
          <p:cNvSpPr/>
          <p:nvPr/>
        </p:nvSpPr>
        <p:spPr>
          <a:xfrm>
            <a:off x="191953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and extract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and resolve  duplications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E1185824-4574-4D7A-98E8-B7F62E0E2AA1}"/>
              </a:ext>
            </a:extLst>
          </p:cNvPr>
          <p:cNvSpPr/>
          <p:nvPr/>
        </p:nvSpPr>
        <p:spPr>
          <a:xfrm>
            <a:off x="335969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keywords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different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deviating terminologies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DF121A28-2887-40FD-800E-9AB11F647DCB}"/>
              </a:ext>
            </a:extLst>
          </p:cNvPr>
          <p:cNvSpPr/>
          <p:nvPr/>
        </p:nvSpPr>
        <p:spPr>
          <a:xfrm>
            <a:off x="479985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Combine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multiple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redundant data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6BDA488B-7698-4814-AE81-C7A9B64410F8}"/>
              </a:ext>
            </a:extLst>
          </p:cNvPr>
          <p:cNvSpPr/>
          <p:nvPr/>
        </p:nvSpPr>
        <p:spPr>
          <a:xfrm>
            <a:off x="6240128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your tables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12320A9E-6710-4658-994F-1AAF29064262}"/>
              </a:ext>
            </a:extLst>
          </p:cNvPr>
          <p:cNvSpPr/>
          <p:nvPr/>
        </p:nvSpPr>
        <p:spPr>
          <a:xfrm>
            <a:off x="768017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12F32946-6B51-4A89-963A-B892AEEDC7FB}"/>
              </a:ext>
            </a:extLst>
          </p:cNvPr>
          <p:cNvSpPr/>
          <p:nvPr/>
        </p:nvSpPr>
        <p:spPr>
          <a:xfrm>
            <a:off x="9120336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 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5E06EF2-9165-4EBE-8F91-3AB559F1B8FF}"/>
              </a:ext>
            </a:extLst>
          </p:cNvPr>
          <p:cNvSpPr/>
          <p:nvPr/>
        </p:nvSpPr>
        <p:spPr>
          <a:xfrm>
            <a:off x="10560608" y="3140888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CSV, </a:t>
            </a:r>
            <a:r>
              <a:rPr lang="en-US" sz="800" dirty="0" err="1">
                <a:solidFill>
                  <a:schemeClr val="tx1"/>
                </a:solidFill>
              </a:rPr>
              <a:t>TSV</a:t>
            </a:r>
            <a:endParaRPr lang="en-US" sz="800" dirty="0">
              <a:solidFill>
                <a:schemeClr val="tx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Text files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many more</a:t>
            </a: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E0380447-A90B-42FE-A0E1-F97FDE8593B0}"/>
              </a:ext>
            </a:extLst>
          </p:cNvPr>
          <p:cNvGrpSpPr/>
          <p:nvPr/>
        </p:nvGrpSpPr>
        <p:grpSpPr>
          <a:xfrm>
            <a:off x="10037121" y="1484784"/>
            <a:ext cx="755062" cy="1008048"/>
            <a:chOff x="7789696" y="1644240"/>
            <a:chExt cx="431444" cy="576000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5C1B4DFA-D9A5-481D-89AE-53E74FB8A50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4CB627EF-88A6-44FE-A468-CECEEE3C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br>
              <a:rPr lang="en-US" dirty="0"/>
            </a:br>
            <a:r>
              <a:rPr lang="en-US" dirty="0"/>
              <a:t>Supported Data Formats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F67B9F-B2E9-4E77-8AB0-94FFB8638E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311520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311440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(Excel 2003 XML format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.csv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7F22C7C7-4B3B-4733-8F38-09710B34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32" y="1484784"/>
            <a:ext cx="360040" cy="36004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FD6787B-56BD-4B58-A377-DD19A602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976" y="1484784"/>
            <a:ext cx="360040" cy="360040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479376" y="5589240"/>
            <a:ext cx="10873208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Additional data formats can be supported on request, e.g. with a </a:t>
            </a:r>
            <a:r>
              <a:rPr lang="en-US" sz="1400" b="1" dirty="0" err="1">
                <a:solidFill>
                  <a:schemeClr val="tx1"/>
                </a:solidFill>
              </a:rPr>
              <a:t>B4P</a:t>
            </a:r>
            <a:r>
              <a:rPr lang="en-US" sz="1400" b="1" dirty="0">
                <a:solidFill>
                  <a:schemeClr val="tx1"/>
                </a:solidFill>
              </a:rPr>
              <a:t> library extension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420968"/>
            <a:ext cx="216024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357072"/>
            <a:ext cx="216024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B4P</a:t>
            </a:r>
            <a:r>
              <a:rPr lang="en-US" dirty="0">
                <a:solidFill>
                  <a:schemeClr val="tx1"/>
                </a:solidFill>
              </a:rPr>
              <a:t> Use Case</a:t>
            </a:r>
            <a:br>
              <a:rPr lang="en-US" dirty="0"/>
            </a:br>
            <a:r>
              <a:rPr lang="en-US" dirty="0"/>
              <a:t>Information Interchange between Databases (Acting as glue)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ERP = Enterprise Resource Management Databases (e.g. SAP, Oracle, BAAN, Abacus)</a:t>
            </a:r>
          </a:p>
          <a:p>
            <a:r>
              <a:rPr lang="en-US"/>
              <a:t>CRM = Customer Relationship Database (e.g. Salesforce)</a:t>
            </a:r>
            <a:endParaRPr lang="en-US" dirty="0"/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636992"/>
            <a:ext cx="720000" cy="432000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501088"/>
            <a:ext cx="720000" cy="432000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853016"/>
            <a:ext cx="2160000" cy="72000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CRM Cloud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688528" y="2925024"/>
            <a:ext cx="720000" cy="432000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6451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5011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29250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7810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2130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0690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296040" y="4869240"/>
            <a:ext cx="2160000" cy="72000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 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39331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4929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B4P">
            <a:extLst>
              <a:ext uri="{FF2B5EF4-FFF2-40B4-BE49-F238E27FC236}">
                <a16:creationId xmlns:a16="http://schemas.microsoft.com/office/drawing/2014/main" id="{899612A9-919C-462B-BF7D-45DFB27F4986}"/>
              </a:ext>
            </a:extLst>
          </p:cNvPr>
          <p:cNvSpPr txBox="1"/>
          <p:nvPr/>
        </p:nvSpPr>
        <p:spPr>
          <a:xfrm>
            <a:off x="4656080" y="25912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136" name="Triangle">
            <a:extLst>
              <a:ext uri="{FF2B5EF4-FFF2-40B4-BE49-F238E27FC236}">
                <a16:creationId xmlns:a16="http://schemas.microsoft.com/office/drawing/2014/main" id="{D5ACBA7B-67AC-47E5-B74C-11266471AA6F}"/>
              </a:ext>
            </a:extLst>
          </p:cNvPr>
          <p:cNvSpPr/>
          <p:nvPr/>
        </p:nvSpPr>
        <p:spPr>
          <a:xfrm rot="5400000">
            <a:off x="5061849" y="2879279"/>
            <a:ext cx="628462" cy="11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296040" y="1196752"/>
            <a:ext cx="216024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>
                <a:solidFill>
                  <a:schemeClr val="tx1"/>
                </a:solidFill>
              </a:rPr>
              <a:t>e.g. official</a:t>
            </a:r>
          </a:p>
          <a:p>
            <a:r>
              <a:rPr lang="en-US" sz="1200" b="1">
                <a:solidFill>
                  <a:schemeClr val="tx1"/>
                </a:solidFill>
              </a:rPr>
              <a:t>exchange rates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19888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lussdiagramm: Zentralspeicher 139">
            <a:extLst>
              <a:ext uri="{FF2B5EF4-FFF2-40B4-BE49-F238E27FC236}">
                <a16:creationId xmlns:a16="http://schemas.microsoft.com/office/drawing/2014/main" id="{B713AAE0-5EA2-496B-9E49-12FB203CC8AF}"/>
              </a:ext>
            </a:extLst>
          </p:cNvPr>
          <p:cNvSpPr/>
          <p:nvPr/>
        </p:nvSpPr>
        <p:spPr>
          <a:xfrm>
            <a:off x="5591944" y="1412776"/>
            <a:ext cx="720080" cy="432048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032104" y="3789040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032104" y="4725144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Report the differences, and, if allowed, use automated rules to resolve the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29687705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zmclMY7VUi8cOeK9Rr1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OwVmk75kSKyV1I0Mc9q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5590</Words>
  <Application>Microsoft Office PowerPoint</Application>
  <PresentationFormat>Breitbild</PresentationFormat>
  <Paragraphs>662</Paragraphs>
  <Slides>25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 Release 8.00  2021-01-05 "Friedrich Dürrenmatt"  Transforming Big Data into Powerful Insights   A powerful programming language and analytics engine enabling rapid results.  </vt:lpstr>
      <vt:lpstr>Beyond4P changed to B4P – Beyond Former Performance New in Release 8.00</vt:lpstr>
      <vt:lpstr>B4P Problem Statement – Automate your manual activities putting info together</vt:lpstr>
      <vt:lpstr>B4P Key Hassles. Conventional methods do not address the problems effectively</vt:lpstr>
      <vt:lpstr>B4P Automate your processes to overcome all Hassles</vt:lpstr>
      <vt:lpstr>B4P The Execution Engine</vt:lpstr>
      <vt:lpstr>B4P The Execution Engine – A Typical Workflow</vt:lpstr>
      <vt:lpstr>B4P Supported Data Formats</vt:lpstr>
      <vt:lpstr>B4P Use Case Information Interchange between Databases (Acting as glue)</vt:lpstr>
      <vt:lpstr>B4P Use Case Heterogeneous Info Collection and Cleanup from different Sites worldwide</vt:lpstr>
      <vt:lpstr>B4P Use Case Enriched Business Intelligence</vt:lpstr>
      <vt:lpstr>B4P Use Case Automatic Document Generation for www.b4p.app using B4P</vt:lpstr>
      <vt:lpstr>B4P Use Case Automatic Document Generation for www.b4p.app using B4P</vt:lpstr>
      <vt:lpstr>B4P Language</vt:lpstr>
      <vt:lpstr>B4P Language Syntax and Semantics</vt:lpstr>
      <vt:lpstr>B4P – Program Example 1 Merging 2 Tables – Problem Statement</vt:lpstr>
      <vt:lpstr>B4P – Program Example 1 A simple program merging 2 tables – 15 statements, 0 variables, 0 loops</vt:lpstr>
      <vt:lpstr>B4P – Program Example 1 Merging 2 Tables – The Result</vt:lpstr>
      <vt:lpstr>B4P – Program Example 2 U.S. Presidents from Wikipedia</vt:lpstr>
      <vt:lpstr>B4P – Program Example 2 18 Statements, 0 loops and 0 variables to straighten up the Presidents</vt:lpstr>
      <vt:lpstr>B4P – Program Example 2 Presidents – The Result</vt:lpstr>
      <vt:lpstr>B4P – Program Example 3 Stock Data (SP 500 and NASDAQ 100) Combined</vt:lpstr>
      <vt:lpstr>B4P – Program Example 3 21 Statements, 1 loop and 1 variable do the Job</vt:lpstr>
      <vt:lpstr>B4P – Program Example 3 Stock Market Data - Results</vt:lpstr>
      <vt:lpstr>B4P  Beyond Former Performance.  Interested ?   Europe: Georg zur Bonsen, +41 56 221 82 00 zur-bonsen@bluewin.ch   N. America: Rafael M. Richards, +1 202 469 15 27 tbd  www.b4p.app  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Beyond4P Beyond former expectations of Performance, Productivity, Predictability and Professionalism  An unparalleled programming language for high performance data and table processing</dc:title>
  <dc:creator>Georg zur Bonsen</dc:creator>
  <cp:lastModifiedBy>zur bonsen georg</cp:lastModifiedBy>
  <cp:revision>236</cp:revision>
  <cp:lastPrinted>2012-05-04T14:30:29Z</cp:lastPrinted>
  <dcterms:created xsi:type="dcterms:W3CDTF">2016-02-06T20:40:56Z</dcterms:created>
  <dcterms:modified xsi:type="dcterms:W3CDTF">2021-01-04T10:54:53Z</dcterms:modified>
</cp:coreProperties>
</file>